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257" r:id="rId3"/>
    <p:sldId id="340" r:id="rId4"/>
    <p:sldId id="258" r:id="rId5"/>
    <p:sldId id="341" r:id="rId6"/>
    <p:sldId id="342" r:id="rId7"/>
    <p:sldId id="343" r:id="rId8"/>
    <p:sldId id="344" r:id="rId9"/>
    <p:sldId id="345" r:id="rId10"/>
    <p:sldId id="260" r:id="rId11"/>
    <p:sldId id="261" r:id="rId12"/>
    <p:sldId id="262" r:id="rId13"/>
    <p:sldId id="346" r:id="rId14"/>
    <p:sldId id="347" r:id="rId15"/>
    <p:sldId id="348" r:id="rId16"/>
    <p:sldId id="349" r:id="rId17"/>
    <p:sldId id="350" r:id="rId18"/>
    <p:sldId id="351" r:id="rId19"/>
    <p:sldId id="352" r:id="rId20"/>
    <p:sldId id="353" r:id="rId21"/>
    <p:sldId id="354" r:id="rId22"/>
    <p:sldId id="355" r:id="rId23"/>
    <p:sldId id="263" r:id="rId24"/>
    <p:sldId id="264" r:id="rId25"/>
    <p:sldId id="265" r:id="rId26"/>
    <p:sldId id="266" r:id="rId27"/>
    <p:sldId id="267" r:id="rId28"/>
    <p:sldId id="269" r:id="rId29"/>
    <p:sldId id="268" r:id="rId30"/>
    <p:sldId id="270" r:id="rId31"/>
    <p:sldId id="271" r:id="rId32"/>
    <p:sldId id="274" r:id="rId33"/>
    <p:sldId id="275" r:id="rId34"/>
    <p:sldId id="276" r:id="rId35"/>
    <p:sldId id="277" r:id="rId36"/>
    <p:sldId id="278" r:id="rId37"/>
    <p:sldId id="282" r:id="rId38"/>
    <p:sldId id="283" r:id="rId39"/>
    <p:sldId id="332" r:id="rId40"/>
    <p:sldId id="357" r:id="rId41"/>
    <p:sldId id="358" r:id="rId42"/>
    <p:sldId id="359" r:id="rId43"/>
    <p:sldId id="360" r:id="rId44"/>
    <p:sldId id="356" r:id="rId45"/>
    <p:sldId id="361" r:id="rId46"/>
    <p:sldId id="362" r:id="rId47"/>
    <p:sldId id="363" r:id="rId48"/>
    <p:sldId id="364" r:id="rId49"/>
    <p:sldId id="284" r:id="rId50"/>
    <p:sldId id="285" r:id="rId51"/>
    <p:sldId id="333" r:id="rId52"/>
    <p:sldId id="365" r:id="rId53"/>
    <p:sldId id="286" r:id="rId54"/>
    <p:sldId id="331" r:id="rId55"/>
    <p:sldId id="287" r:id="rId56"/>
    <p:sldId id="290" r:id="rId57"/>
    <p:sldId id="334" r:id="rId58"/>
    <p:sldId id="366" r:id="rId59"/>
    <p:sldId id="335" r:id="rId60"/>
    <p:sldId id="289" r:id="rId61"/>
    <p:sldId id="291" r:id="rId62"/>
    <p:sldId id="292" r:id="rId63"/>
    <p:sldId id="293" r:id="rId64"/>
    <p:sldId id="294" r:id="rId65"/>
    <p:sldId id="295" r:id="rId66"/>
    <p:sldId id="296" r:id="rId67"/>
    <p:sldId id="297" r:id="rId68"/>
    <p:sldId id="298" r:id="rId69"/>
    <p:sldId id="375" r:id="rId70"/>
    <p:sldId id="369" r:id="rId71"/>
    <p:sldId id="368" r:id="rId72"/>
    <p:sldId id="372" r:id="rId73"/>
    <p:sldId id="370" r:id="rId74"/>
    <p:sldId id="371" r:id="rId75"/>
    <p:sldId id="373" r:id="rId76"/>
    <p:sldId id="374" r:id="rId77"/>
    <p:sldId id="367" r:id="rId78"/>
    <p:sldId id="299" r:id="rId79"/>
    <p:sldId id="300" r:id="rId80"/>
    <p:sldId id="376" r:id="rId81"/>
    <p:sldId id="301" r:id="rId82"/>
    <p:sldId id="303" r:id="rId83"/>
    <p:sldId id="306" r:id="rId84"/>
    <p:sldId id="304" r:id="rId85"/>
    <p:sldId id="336" r:id="rId86"/>
    <p:sldId id="305" r:id="rId87"/>
    <p:sldId id="307" r:id="rId88"/>
    <p:sldId id="308" r:id="rId89"/>
    <p:sldId id="337" r:id="rId90"/>
    <p:sldId id="338" r:id="rId91"/>
    <p:sldId id="309" r:id="rId92"/>
    <p:sldId id="377" r:id="rId93"/>
    <p:sldId id="378" r:id="rId94"/>
    <p:sldId id="310" r:id="rId95"/>
    <p:sldId id="311" r:id="rId96"/>
    <p:sldId id="312" r:id="rId97"/>
    <p:sldId id="313" r:id="rId98"/>
    <p:sldId id="314" r:id="rId99"/>
    <p:sldId id="316" r:id="rId100"/>
    <p:sldId id="317" r:id="rId101"/>
    <p:sldId id="318" r:id="rId102"/>
    <p:sldId id="320" r:id="rId103"/>
    <p:sldId id="319" r:id="rId104"/>
    <p:sldId id="321" r:id="rId105"/>
    <p:sldId id="322" r:id="rId106"/>
    <p:sldId id="323" r:id="rId107"/>
    <p:sldId id="339" r:id="rId108"/>
    <p:sldId id="324" r:id="rId109"/>
    <p:sldId id="329" r:id="rId110"/>
    <p:sldId id="330" r:id="rId111"/>
    <p:sldId id="325" r:id="rId112"/>
    <p:sldId id="328" r:id="rId113"/>
    <p:sldId id="326" r:id="rId114"/>
    <p:sldId id="327"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829F-DAFE-4D4D-A0B3-184109DE0202}" type="datetimeFigureOut">
              <a:rPr lang="en-IN" smtClean="0"/>
              <a:t>14-07-2025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E2C85-4DD9-409C-A14F-62BE7C1F6E38}" type="slidenum">
              <a:rPr lang="en-IN" smtClean="0"/>
              <a:t>‹#›</a:t>
            </a:fld>
            <a:endParaRPr lang="en-IN"/>
          </a:p>
        </p:txBody>
      </p:sp>
    </p:spTree>
    <p:extLst>
      <p:ext uri="{BB962C8B-B14F-4D97-AF65-F5344CB8AC3E}">
        <p14:creationId xmlns:p14="http://schemas.microsoft.com/office/powerpoint/2010/main" val="642357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DE2C85-4DD9-409C-A14F-62BE7C1F6E38}" type="slidenum">
              <a:rPr lang="en-IN" smtClean="0"/>
              <a:t>57</a:t>
            </a:fld>
            <a:endParaRPr lang="en-IN"/>
          </a:p>
        </p:txBody>
      </p:sp>
    </p:spTree>
    <p:extLst>
      <p:ext uri="{BB962C8B-B14F-4D97-AF65-F5344CB8AC3E}">
        <p14:creationId xmlns:p14="http://schemas.microsoft.com/office/powerpoint/2010/main" val="70498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CC2BB-44E3-AC57-FBFE-DFF610CE0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65E86-3B55-325F-6F9D-8F69876673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CB737-75AE-2722-C0C5-8A66B0AE9E1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EA89422-8B0F-1E84-EC1C-58CC2399C3F3}"/>
              </a:ext>
            </a:extLst>
          </p:cNvPr>
          <p:cNvSpPr>
            <a:spLocks noGrp="1"/>
          </p:cNvSpPr>
          <p:nvPr>
            <p:ph type="sldNum" sz="quarter" idx="5"/>
          </p:nvPr>
        </p:nvSpPr>
        <p:spPr/>
        <p:txBody>
          <a:bodyPr/>
          <a:lstStyle/>
          <a:p>
            <a:fld id="{3EDE2C85-4DD9-409C-A14F-62BE7C1F6E38}" type="slidenum">
              <a:rPr lang="en-IN" smtClean="0"/>
              <a:t>58</a:t>
            </a:fld>
            <a:endParaRPr lang="en-IN"/>
          </a:p>
        </p:txBody>
      </p:sp>
    </p:spTree>
    <p:extLst>
      <p:ext uri="{BB962C8B-B14F-4D97-AF65-F5344CB8AC3E}">
        <p14:creationId xmlns:p14="http://schemas.microsoft.com/office/powerpoint/2010/main" val="121139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52F44-0376-550C-7834-5D8C5539B5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2AF686-0B59-3C8D-8ED4-0100EDCDF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DB2F5-4DF0-B3A4-A95E-9FC739C44F9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D2ADD13-DA09-4B5E-C673-AE36F8E00A44}"/>
              </a:ext>
            </a:extLst>
          </p:cNvPr>
          <p:cNvSpPr>
            <a:spLocks noGrp="1"/>
          </p:cNvSpPr>
          <p:nvPr>
            <p:ph type="sldNum" sz="quarter" idx="5"/>
          </p:nvPr>
        </p:nvSpPr>
        <p:spPr/>
        <p:txBody>
          <a:bodyPr/>
          <a:lstStyle/>
          <a:p>
            <a:fld id="{3EDE2C85-4DD9-409C-A14F-62BE7C1F6E38}" type="slidenum">
              <a:rPr lang="en-IN" smtClean="0"/>
              <a:t>59</a:t>
            </a:fld>
            <a:endParaRPr lang="en-IN"/>
          </a:p>
        </p:txBody>
      </p:sp>
    </p:spTree>
    <p:extLst>
      <p:ext uri="{BB962C8B-B14F-4D97-AF65-F5344CB8AC3E}">
        <p14:creationId xmlns:p14="http://schemas.microsoft.com/office/powerpoint/2010/main" val="3703542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75E0-A5E5-4602-ED94-BD0EB68424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4A2351-3A43-F8E1-F1E5-547C9A47A9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356D69B-99B8-C181-9D83-6A096E68C027}"/>
              </a:ext>
            </a:extLst>
          </p:cNvPr>
          <p:cNvSpPr>
            <a:spLocks noGrp="1"/>
          </p:cNvSpPr>
          <p:nvPr>
            <p:ph type="dt" sz="half" idx="10"/>
          </p:nvPr>
        </p:nvSpPr>
        <p:spPr/>
        <p:txBody>
          <a:bodyPr/>
          <a:lstStyle/>
          <a:p>
            <a:fld id="{D0FD6C24-CC43-4196-99C6-6C5527C28CC9}" type="datetime1">
              <a:rPr lang="en-IN" smtClean="0"/>
              <a:t>14-07-2025</a:t>
            </a:fld>
            <a:endParaRPr lang="en-IN"/>
          </a:p>
        </p:txBody>
      </p:sp>
      <p:sp>
        <p:nvSpPr>
          <p:cNvPr id="5" name="Footer Placeholder 4">
            <a:extLst>
              <a:ext uri="{FF2B5EF4-FFF2-40B4-BE49-F238E27FC236}">
                <a16:creationId xmlns:a16="http://schemas.microsoft.com/office/drawing/2014/main" id="{7CFCA7C3-3C3A-EAF5-9A2D-A5DE633E11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B6EFA2-EFFE-0169-25A0-463F59EAB8A9}"/>
              </a:ext>
            </a:extLst>
          </p:cNvPr>
          <p:cNvSpPr>
            <a:spLocks noGrp="1"/>
          </p:cNvSpPr>
          <p:nvPr>
            <p:ph type="sldNum" sz="quarter" idx="12"/>
          </p:nvPr>
        </p:nvSpPr>
        <p:spPr/>
        <p:txBody>
          <a:bodyPr/>
          <a:lstStyle/>
          <a:p>
            <a:fld id="{2980B001-E400-4EE6-BBEB-8763B5B5593A}" type="slidenum">
              <a:rPr lang="en-IN" smtClean="0"/>
              <a:t>‹#›</a:t>
            </a:fld>
            <a:endParaRPr lang="en-IN"/>
          </a:p>
        </p:txBody>
      </p:sp>
    </p:spTree>
    <p:extLst>
      <p:ext uri="{BB962C8B-B14F-4D97-AF65-F5344CB8AC3E}">
        <p14:creationId xmlns:p14="http://schemas.microsoft.com/office/powerpoint/2010/main" val="333160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3953F-9067-F7CE-DAA0-1C705FEF02A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CAAD41-4A44-7E4D-AAA0-3377359902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B6B8A1-128C-5FD1-4F2E-C58B7B6D359B}"/>
              </a:ext>
            </a:extLst>
          </p:cNvPr>
          <p:cNvSpPr>
            <a:spLocks noGrp="1"/>
          </p:cNvSpPr>
          <p:nvPr>
            <p:ph type="dt" sz="half" idx="10"/>
          </p:nvPr>
        </p:nvSpPr>
        <p:spPr/>
        <p:txBody>
          <a:bodyPr/>
          <a:lstStyle/>
          <a:p>
            <a:fld id="{B2006FC5-CEF5-407B-986B-6C75CB8B038F}" type="datetime1">
              <a:rPr lang="en-IN" smtClean="0"/>
              <a:t>14-07-2025</a:t>
            </a:fld>
            <a:endParaRPr lang="en-IN"/>
          </a:p>
        </p:txBody>
      </p:sp>
      <p:sp>
        <p:nvSpPr>
          <p:cNvPr id="5" name="Footer Placeholder 4">
            <a:extLst>
              <a:ext uri="{FF2B5EF4-FFF2-40B4-BE49-F238E27FC236}">
                <a16:creationId xmlns:a16="http://schemas.microsoft.com/office/drawing/2014/main" id="{2AA73161-BFC5-0CA7-6B9E-F9CA031022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579835-C86A-B130-662F-8A91B66F0F79}"/>
              </a:ext>
            </a:extLst>
          </p:cNvPr>
          <p:cNvSpPr>
            <a:spLocks noGrp="1"/>
          </p:cNvSpPr>
          <p:nvPr>
            <p:ph type="sldNum" sz="quarter" idx="12"/>
          </p:nvPr>
        </p:nvSpPr>
        <p:spPr/>
        <p:txBody>
          <a:bodyPr/>
          <a:lstStyle/>
          <a:p>
            <a:fld id="{2980B001-E400-4EE6-BBEB-8763B5B5593A}" type="slidenum">
              <a:rPr lang="en-IN" smtClean="0"/>
              <a:t>‹#›</a:t>
            </a:fld>
            <a:endParaRPr lang="en-IN"/>
          </a:p>
        </p:txBody>
      </p:sp>
    </p:spTree>
    <p:extLst>
      <p:ext uri="{BB962C8B-B14F-4D97-AF65-F5344CB8AC3E}">
        <p14:creationId xmlns:p14="http://schemas.microsoft.com/office/powerpoint/2010/main" val="3337008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6B39A3-8917-9F4D-B80E-6CA93B8A0A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3890D9-37F0-9394-734A-B726380BB2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1D434F-F0A8-AB1E-3B35-F7D523F17BEC}"/>
              </a:ext>
            </a:extLst>
          </p:cNvPr>
          <p:cNvSpPr>
            <a:spLocks noGrp="1"/>
          </p:cNvSpPr>
          <p:nvPr>
            <p:ph type="dt" sz="half" idx="10"/>
          </p:nvPr>
        </p:nvSpPr>
        <p:spPr/>
        <p:txBody>
          <a:bodyPr/>
          <a:lstStyle/>
          <a:p>
            <a:fld id="{B12E40C4-AB44-4E60-8053-C675ADD8A852}" type="datetime1">
              <a:rPr lang="en-IN" smtClean="0"/>
              <a:t>14-07-2025</a:t>
            </a:fld>
            <a:endParaRPr lang="en-IN"/>
          </a:p>
        </p:txBody>
      </p:sp>
      <p:sp>
        <p:nvSpPr>
          <p:cNvPr id="5" name="Footer Placeholder 4">
            <a:extLst>
              <a:ext uri="{FF2B5EF4-FFF2-40B4-BE49-F238E27FC236}">
                <a16:creationId xmlns:a16="http://schemas.microsoft.com/office/drawing/2014/main" id="{826F3DC4-718D-FDD0-F26A-97C07175BA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8A0CF3-0C73-4E99-A4BB-7CB1A9FEC17A}"/>
              </a:ext>
            </a:extLst>
          </p:cNvPr>
          <p:cNvSpPr>
            <a:spLocks noGrp="1"/>
          </p:cNvSpPr>
          <p:nvPr>
            <p:ph type="sldNum" sz="quarter" idx="12"/>
          </p:nvPr>
        </p:nvSpPr>
        <p:spPr/>
        <p:txBody>
          <a:bodyPr/>
          <a:lstStyle/>
          <a:p>
            <a:fld id="{2980B001-E400-4EE6-BBEB-8763B5B5593A}" type="slidenum">
              <a:rPr lang="en-IN" smtClean="0"/>
              <a:t>‹#›</a:t>
            </a:fld>
            <a:endParaRPr lang="en-IN"/>
          </a:p>
        </p:txBody>
      </p:sp>
    </p:spTree>
    <p:extLst>
      <p:ext uri="{BB962C8B-B14F-4D97-AF65-F5344CB8AC3E}">
        <p14:creationId xmlns:p14="http://schemas.microsoft.com/office/powerpoint/2010/main" val="269128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8E35F-955E-8F93-56EB-978E286A12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5C713C-1A61-EA8C-7DB8-A1A52DADA6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59A976-A275-707F-DD72-24BD1A759AF8}"/>
              </a:ext>
            </a:extLst>
          </p:cNvPr>
          <p:cNvSpPr>
            <a:spLocks noGrp="1"/>
          </p:cNvSpPr>
          <p:nvPr>
            <p:ph type="dt" sz="half" idx="10"/>
          </p:nvPr>
        </p:nvSpPr>
        <p:spPr/>
        <p:txBody>
          <a:bodyPr/>
          <a:lstStyle/>
          <a:p>
            <a:fld id="{1DD7040D-8F60-481D-BD97-B4C769FC0FA1}" type="datetime1">
              <a:rPr lang="en-IN" smtClean="0"/>
              <a:t>14-07-2025</a:t>
            </a:fld>
            <a:endParaRPr lang="en-IN"/>
          </a:p>
        </p:txBody>
      </p:sp>
      <p:sp>
        <p:nvSpPr>
          <p:cNvPr id="5" name="Footer Placeholder 4">
            <a:extLst>
              <a:ext uri="{FF2B5EF4-FFF2-40B4-BE49-F238E27FC236}">
                <a16:creationId xmlns:a16="http://schemas.microsoft.com/office/drawing/2014/main" id="{4F98D4EC-0F03-F5C1-CE1B-6B30A33B80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7EEA37-1E16-A0C0-87C8-DAAF6C82EB77}"/>
              </a:ext>
            </a:extLst>
          </p:cNvPr>
          <p:cNvSpPr>
            <a:spLocks noGrp="1"/>
          </p:cNvSpPr>
          <p:nvPr>
            <p:ph type="sldNum" sz="quarter" idx="12"/>
          </p:nvPr>
        </p:nvSpPr>
        <p:spPr/>
        <p:txBody>
          <a:bodyPr/>
          <a:lstStyle/>
          <a:p>
            <a:fld id="{2980B001-E400-4EE6-BBEB-8763B5B5593A}" type="slidenum">
              <a:rPr lang="en-IN" smtClean="0"/>
              <a:t>‹#›</a:t>
            </a:fld>
            <a:endParaRPr lang="en-IN"/>
          </a:p>
        </p:txBody>
      </p:sp>
    </p:spTree>
    <p:extLst>
      <p:ext uri="{BB962C8B-B14F-4D97-AF65-F5344CB8AC3E}">
        <p14:creationId xmlns:p14="http://schemas.microsoft.com/office/powerpoint/2010/main" val="329828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C58A-FA81-F96C-8605-67BAD74F35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6CB8A3-45A7-75B8-4408-59AA947AA0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42EEC-3869-9811-F5BA-ADF72E93DA7E}"/>
              </a:ext>
            </a:extLst>
          </p:cNvPr>
          <p:cNvSpPr>
            <a:spLocks noGrp="1"/>
          </p:cNvSpPr>
          <p:nvPr>
            <p:ph type="dt" sz="half" idx="10"/>
          </p:nvPr>
        </p:nvSpPr>
        <p:spPr/>
        <p:txBody>
          <a:bodyPr/>
          <a:lstStyle/>
          <a:p>
            <a:fld id="{FE394AE5-2FC9-470F-8F44-9B9BA2999BF2}" type="datetime1">
              <a:rPr lang="en-IN" smtClean="0"/>
              <a:t>14-07-2025</a:t>
            </a:fld>
            <a:endParaRPr lang="en-IN"/>
          </a:p>
        </p:txBody>
      </p:sp>
      <p:sp>
        <p:nvSpPr>
          <p:cNvPr id="5" name="Footer Placeholder 4">
            <a:extLst>
              <a:ext uri="{FF2B5EF4-FFF2-40B4-BE49-F238E27FC236}">
                <a16:creationId xmlns:a16="http://schemas.microsoft.com/office/drawing/2014/main" id="{C4E27779-76E4-46FB-4E25-6E6C5921EB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573840-D2A8-A8C4-C58D-FCB6264B7B9D}"/>
              </a:ext>
            </a:extLst>
          </p:cNvPr>
          <p:cNvSpPr>
            <a:spLocks noGrp="1"/>
          </p:cNvSpPr>
          <p:nvPr>
            <p:ph type="sldNum" sz="quarter" idx="12"/>
          </p:nvPr>
        </p:nvSpPr>
        <p:spPr/>
        <p:txBody>
          <a:bodyPr/>
          <a:lstStyle/>
          <a:p>
            <a:fld id="{2980B001-E400-4EE6-BBEB-8763B5B5593A}" type="slidenum">
              <a:rPr lang="en-IN" smtClean="0"/>
              <a:t>‹#›</a:t>
            </a:fld>
            <a:endParaRPr lang="en-IN"/>
          </a:p>
        </p:txBody>
      </p:sp>
    </p:spTree>
    <p:extLst>
      <p:ext uri="{BB962C8B-B14F-4D97-AF65-F5344CB8AC3E}">
        <p14:creationId xmlns:p14="http://schemas.microsoft.com/office/powerpoint/2010/main" val="334717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AD3B-10FE-4DC7-F340-D63DCDDDBA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01B743-1361-6DA3-D0B0-AA5763BC44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535238D-2A6A-61A6-BE43-FA40FA312F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64D3F01-8D39-C6C8-CAF3-A5317EF19C6D}"/>
              </a:ext>
            </a:extLst>
          </p:cNvPr>
          <p:cNvSpPr>
            <a:spLocks noGrp="1"/>
          </p:cNvSpPr>
          <p:nvPr>
            <p:ph type="dt" sz="half" idx="10"/>
          </p:nvPr>
        </p:nvSpPr>
        <p:spPr/>
        <p:txBody>
          <a:bodyPr/>
          <a:lstStyle/>
          <a:p>
            <a:fld id="{B996DADE-270C-4331-8555-513D9E81210D}" type="datetime1">
              <a:rPr lang="en-IN" smtClean="0"/>
              <a:t>14-07-2025</a:t>
            </a:fld>
            <a:endParaRPr lang="en-IN"/>
          </a:p>
        </p:txBody>
      </p:sp>
      <p:sp>
        <p:nvSpPr>
          <p:cNvPr id="6" name="Footer Placeholder 5">
            <a:extLst>
              <a:ext uri="{FF2B5EF4-FFF2-40B4-BE49-F238E27FC236}">
                <a16:creationId xmlns:a16="http://schemas.microsoft.com/office/drawing/2014/main" id="{EBCEB0C8-C754-AA27-4C8F-BC1371E966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DC2CC1-B483-3E0A-9811-F379040AFE4D}"/>
              </a:ext>
            </a:extLst>
          </p:cNvPr>
          <p:cNvSpPr>
            <a:spLocks noGrp="1"/>
          </p:cNvSpPr>
          <p:nvPr>
            <p:ph type="sldNum" sz="quarter" idx="12"/>
          </p:nvPr>
        </p:nvSpPr>
        <p:spPr/>
        <p:txBody>
          <a:bodyPr/>
          <a:lstStyle/>
          <a:p>
            <a:fld id="{2980B001-E400-4EE6-BBEB-8763B5B5593A}" type="slidenum">
              <a:rPr lang="en-IN" smtClean="0"/>
              <a:t>‹#›</a:t>
            </a:fld>
            <a:endParaRPr lang="en-IN"/>
          </a:p>
        </p:txBody>
      </p:sp>
    </p:spTree>
    <p:extLst>
      <p:ext uri="{BB962C8B-B14F-4D97-AF65-F5344CB8AC3E}">
        <p14:creationId xmlns:p14="http://schemas.microsoft.com/office/powerpoint/2010/main" val="2601060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00AA-39C8-1932-0792-264C160874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A9787A-0DA9-D012-7BDE-70E8A4817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64850B-4218-AED2-35BF-90FE237736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D19172F-2942-6C67-7EDE-95A1A1B7F5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87673C-9DE1-D609-8803-7C4C2D67B3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ED60C13-10A7-F2F7-9B37-339413154EF7}"/>
              </a:ext>
            </a:extLst>
          </p:cNvPr>
          <p:cNvSpPr>
            <a:spLocks noGrp="1"/>
          </p:cNvSpPr>
          <p:nvPr>
            <p:ph type="dt" sz="half" idx="10"/>
          </p:nvPr>
        </p:nvSpPr>
        <p:spPr/>
        <p:txBody>
          <a:bodyPr/>
          <a:lstStyle/>
          <a:p>
            <a:fld id="{9819895D-9C3E-4843-8299-B70E52022838}" type="datetime1">
              <a:rPr lang="en-IN" smtClean="0"/>
              <a:t>14-07-2025</a:t>
            </a:fld>
            <a:endParaRPr lang="en-IN"/>
          </a:p>
        </p:txBody>
      </p:sp>
      <p:sp>
        <p:nvSpPr>
          <p:cNvPr id="8" name="Footer Placeholder 7">
            <a:extLst>
              <a:ext uri="{FF2B5EF4-FFF2-40B4-BE49-F238E27FC236}">
                <a16:creationId xmlns:a16="http://schemas.microsoft.com/office/drawing/2014/main" id="{A8AF00BB-952E-3F4F-11FC-0777097E9C5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ED7A6E0-731A-2FF9-46A9-32230865E2AF}"/>
              </a:ext>
            </a:extLst>
          </p:cNvPr>
          <p:cNvSpPr>
            <a:spLocks noGrp="1"/>
          </p:cNvSpPr>
          <p:nvPr>
            <p:ph type="sldNum" sz="quarter" idx="12"/>
          </p:nvPr>
        </p:nvSpPr>
        <p:spPr/>
        <p:txBody>
          <a:bodyPr/>
          <a:lstStyle/>
          <a:p>
            <a:fld id="{2980B001-E400-4EE6-BBEB-8763B5B5593A}" type="slidenum">
              <a:rPr lang="en-IN" smtClean="0"/>
              <a:t>‹#›</a:t>
            </a:fld>
            <a:endParaRPr lang="en-IN"/>
          </a:p>
        </p:txBody>
      </p:sp>
    </p:spTree>
    <p:extLst>
      <p:ext uri="{BB962C8B-B14F-4D97-AF65-F5344CB8AC3E}">
        <p14:creationId xmlns:p14="http://schemas.microsoft.com/office/powerpoint/2010/main" val="795256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2FB3-B7A0-52DA-C75E-964A1F11C7A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56DDBF-201E-1007-B885-69F924485703}"/>
              </a:ext>
            </a:extLst>
          </p:cNvPr>
          <p:cNvSpPr>
            <a:spLocks noGrp="1"/>
          </p:cNvSpPr>
          <p:nvPr>
            <p:ph type="dt" sz="half" idx="10"/>
          </p:nvPr>
        </p:nvSpPr>
        <p:spPr/>
        <p:txBody>
          <a:bodyPr/>
          <a:lstStyle/>
          <a:p>
            <a:fld id="{4D0DD68D-B5CC-4775-BEE7-A7B6A2979450}" type="datetime1">
              <a:rPr lang="en-IN" smtClean="0"/>
              <a:t>14-07-2025</a:t>
            </a:fld>
            <a:endParaRPr lang="en-IN"/>
          </a:p>
        </p:txBody>
      </p:sp>
      <p:sp>
        <p:nvSpPr>
          <p:cNvPr id="4" name="Footer Placeholder 3">
            <a:extLst>
              <a:ext uri="{FF2B5EF4-FFF2-40B4-BE49-F238E27FC236}">
                <a16:creationId xmlns:a16="http://schemas.microsoft.com/office/drawing/2014/main" id="{AF4EE7DE-74C2-291B-0080-A6B147FD6B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1C3D740-FCB2-C6BA-5DA0-9FBC0D71053C}"/>
              </a:ext>
            </a:extLst>
          </p:cNvPr>
          <p:cNvSpPr>
            <a:spLocks noGrp="1"/>
          </p:cNvSpPr>
          <p:nvPr>
            <p:ph type="sldNum" sz="quarter" idx="12"/>
          </p:nvPr>
        </p:nvSpPr>
        <p:spPr/>
        <p:txBody>
          <a:bodyPr/>
          <a:lstStyle/>
          <a:p>
            <a:fld id="{2980B001-E400-4EE6-BBEB-8763B5B5593A}" type="slidenum">
              <a:rPr lang="en-IN" smtClean="0"/>
              <a:t>‹#›</a:t>
            </a:fld>
            <a:endParaRPr lang="en-IN"/>
          </a:p>
        </p:txBody>
      </p:sp>
    </p:spTree>
    <p:extLst>
      <p:ext uri="{BB962C8B-B14F-4D97-AF65-F5344CB8AC3E}">
        <p14:creationId xmlns:p14="http://schemas.microsoft.com/office/powerpoint/2010/main" val="4172571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8D8BF-32D6-347D-1F56-6CADBDDF696B}"/>
              </a:ext>
            </a:extLst>
          </p:cNvPr>
          <p:cNvSpPr>
            <a:spLocks noGrp="1"/>
          </p:cNvSpPr>
          <p:nvPr>
            <p:ph type="dt" sz="half" idx="10"/>
          </p:nvPr>
        </p:nvSpPr>
        <p:spPr/>
        <p:txBody>
          <a:bodyPr/>
          <a:lstStyle/>
          <a:p>
            <a:fld id="{BC3D2858-B70F-49E3-95C7-502B1E8573A2}" type="datetime1">
              <a:rPr lang="en-IN" smtClean="0"/>
              <a:t>14-07-2025</a:t>
            </a:fld>
            <a:endParaRPr lang="en-IN"/>
          </a:p>
        </p:txBody>
      </p:sp>
      <p:sp>
        <p:nvSpPr>
          <p:cNvPr id="3" name="Footer Placeholder 2">
            <a:extLst>
              <a:ext uri="{FF2B5EF4-FFF2-40B4-BE49-F238E27FC236}">
                <a16:creationId xmlns:a16="http://schemas.microsoft.com/office/drawing/2014/main" id="{A29E1AFB-20CD-4143-F558-F51EF39F390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477E6CF-9681-04B1-26CD-176A2B7C1A95}"/>
              </a:ext>
            </a:extLst>
          </p:cNvPr>
          <p:cNvSpPr>
            <a:spLocks noGrp="1"/>
          </p:cNvSpPr>
          <p:nvPr>
            <p:ph type="sldNum" sz="quarter" idx="12"/>
          </p:nvPr>
        </p:nvSpPr>
        <p:spPr/>
        <p:txBody>
          <a:bodyPr/>
          <a:lstStyle/>
          <a:p>
            <a:fld id="{2980B001-E400-4EE6-BBEB-8763B5B5593A}" type="slidenum">
              <a:rPr lang="en-IN" smtClean="0"/>
              <a:t>‹#›</a:t>
            </a:fld>
            <a:endParaRPr lang="en-IN"/>
          </a:p>
        </p:txBody>
      </p:sp>
    </p:spTree>
    <p:extLst>
      <p:ext uri="{BB962C8B-B14F-4D97-AF65-F5344CB8AC3E}">
        <p14:creationId xmlns:p14="http://schemas.microsoft.com/office/powerpoint/2010/main" val="2657882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0BAE-C5F2-566F-518B-8C09B73F36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091F90-5475-59B6-DF1A-E7A992F0A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635056-0BF9-A8D4-A4E1-9E2D3C82A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960A44-A0FC-4849-2D5D-CE649227499D}"/>
              </a:ext>
            </a:extLst>
          </p:cNvPr>
          <p:cNvSpPr>
            <a:spLocks noGrp="1"/>
          </p:cNvSpPr>
          <p:nvPr>
            <p:ph type="dt" sz="half" idx="10"/>
          </p:nvPr>
        </p:nvSpPr>
        <p:spPr/>
        <p:txBody>
          <a:bodyPr/>
          <a:lstStyle/>
          <a:p>
            <a:fld id="{52B62496-0A1D-4701-8753-D5141DAEF756}" type="datetime1">
              <a:rPr lang="en-IN" smtClean="0"/>
              <a:t>14-07-2025</a:t>
            </a:fld>
            <a:endParaRPr lang="en-IN"/>
          </a:p>
        </p:txBody>
      </p:sp>
      <p:sp>
        <p:nvSpPr>
          <p:cNvPr id="6" name="Footer Placeholder 5">
            <a:extLst>
              <a:ext uri="{FF2B5EF4-FFF2-40B4-BE49-F238E27FC236}">
                <a16:creationId xmlns:a16="http://schemas.microsoft.com/office/drawing/2014/main" id="{21BEF63A-8E52-D0CD-C5FE-F77E992A8E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12A5B2-E643-7F58-0BC5-DDDFA203277F}"/>
              </a:ext>
            </a:extLst>
          </p:cNvPr>
          <p:cNvSpPr>
            <a:spLocks noGrp="1"/>
          </p:cNvSpPr>
          <p:nvPr>
            <p:ph type="sldNum" sz="quarter" idx="12"/>
          </p:nvPr>
        </p:nvSpPr>
        <p:spPr/>
        <p:txBody>
          <a:bodyPr/>
          <a:lstStyle/>
          <a:p>
            <a:fld id="{2980B001-E400-4EE6-BBEB-8763B5B5593A}" type="slidenum">
              <a:rPr lang="en-IN" smtClean="0"/>
              <a:t>‹#›</a:t>
            </a:fld>
            <a:endParaRPr lang="en-IN"/>
          </a:p>
        </p:txBody>
      </p:sp>
    </p:spTree>
    <p:extLst>
      <p:ext uri="{BB962C8B-B14F-4D97-AF65-F5344CB8AC3E}">
        <p14:creationId xmlns:p14="http://schemas.microsoft.com/office/powerpoint/2010/main" val="1458292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0EF8-F484-750C-0ED3-A35DB93A8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FC228C-A641-260A-31D0-C7F1B2E5D6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5958F5F-26A3-4FFA-7544-6099D231D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E80F57-D879-83BD-6F8B-2A35B4D6EB06}"/>
              </a:ext>
            </a:extLst>
          </p:cNvPr>
          <p:cNvSpPr>
            <a:spLocks noGrp="1"/>
          </p:cNvSpPr>
          <p:nvPr>
            <p:ph type="dt" sz="half" idx="10"/>
          </p:nvPr>
        </p:nvSpPr>
        <p:spPr/>
        <p:txBody>
          <a:bodyPr/>
          <a:lstStyle/>
          <a:p>
            <a:fld id="{160B649B-EE90-4A52-AE3C-5E54C97B29AA}" type="datetime1">
              <a:rPr lang="en-IN" smtClean="0"/>
              <a:t>14-07-2025</a:t>
            </a:fld>
            <a:endParaRPr lang="en-IN"/>
          </a:p>
        </p:txBody>
      </p:sp>
      <p:sp>
        <p:nvSpPr>
          <p:cNvPr id="6" name="Footer Placeholder 5">
            <a:extLst>
              <a:ext uri="{FF2B5EF4-FFF2-40B4-BE49-F238E27FC236}">
                <a16:creationId xmlns:a16="http://schemas.microsoft.com/office/drawing/2014/main" id="{4008AFDD-4DA0-7884-A954-197B5E988E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519844-420F-52C9-3ACB-CA1F3D94D899}"/>
              </a:ext>
            </a:extLst>
          </p:cNvPr>
          <p:cNvSpPr>
            <a:spLocks noGrp="1"/>
          </p:cNvSpPr>
          <p:nvPr>
            <p:ph type="sldNum" sz="quarter" idx="12"/>
          </p:nvPr>
        </p:nvSpPr>
        <p:spPr/>
        <p:txBody>
          <a:bodyPr/>
          <a:lstStyle/>
          <a:p>
            <a:fld id="{2980B001-E400-4EE6-BBEB-8763B5B5593A}" type="slidenum">
              <a:rPr lang="en-IN" smtClean="0"/>
              <a:t>‹#›</a:t>
            </a:fld>
            <a:endParaRPr lang="en-IN"/>
          </a:p>
        </p:txBody>
      </p:sp>
    </p:spTree>
    <p:extLst>
      <p:ext uri="{BB962C8B-B14F-4D97-AF65-F5344CB8AC3E}">
        <p14:creationId xmlns:p14="http://schemas.microsoft.com/office/powerpoint/2010/main" val="422007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79F39-5582-43D3-615B-129B80A757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66740D-915A-E3E3-DA75-F7C93141FB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EB48A6-B1CB-5E3A-A497-2968D8F98C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62D4F-8350-4B78-B4A2-C7267CB3C571}" type="datetime1">
              <a:rPr lang="en-IN" smtClean="0"/>
              <a:t>14-07-2025</a:t>
            </a:fld>
            <a:endParaRPr lang="en-IN"/>
          </a:p>
        </p:txBody>
      </p:sp>
      <p:sp>
        <p:nvSpPr>
          <p:cNvPr id="5" name="Footer Placeholder 4">
            <a:extLst>
              <a:ext uri="{FF2B5EF4-FFF2-40B4-BE49-F238E27FC236}">
                <a16:creationId xmlns:a16="http://schemas.microsoft.com/office/drawing/2014/main" id="{3965B774-9C26-055A-B805-6BA1F2F367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812C25E-7D3B-FDEB-394A-13D13B59DE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0B001-E400-4EE6-BBEB-8763B5B5593A}" type="slidenum">
              <a:rPr lang="en-IN" smtClean="0"/>
              <a:t>‹#›</a:t>
            </a:fld>
            <a:endParaRPr lang="en-IN"/>
          </a:p>
        </p:txBody>
      </p:sp>
    </p:spTree>
    <p:extLst>
      <p:ext uri="{BB962C8B-B14F-4D97-AF65-F5344CB8AC3E}">
        <p14:creationId xmlns:p14="http://schemas.microsoft.com/office/powerpoint/2010/main" val="2173034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bmc.com/blogs/aws-ebs-elastic-block-store/"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7CB54-0384-51BF-0FFF-A2406ED2B4FA}"/>
              </a:ext>
            </a:extLst>
          </p:cNvPr>
          <p:cNvSpPr>
            <a:spLocks noGrp="1"/>
          </p:cNvSpPr>
          <p:nvPr>
            <p:ph type="ctrTitle"/>
          </p:nvPr>
        </p:nvSpPr>
        <p:spPr>
          <a:xfrm>
            <a:off x="1280160" y="637317"/>
            <a:ext cx="9144000" cy="2387600"/>
          </a:xfrm>
        </p:spPr>
        <p:txBody>
          <a:bodyPr>
            <a:normAutofit fontScale="90000"/>
          </a:bodyPr>
          <a:lstStyle/>
          <a:p>
            <a:r>
              <a:rPr kumimoji="0" lang="en-IN" sz="8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AWS Solution Architect</a:t>
            </a:r>
            <a:br>
              <a:rPr kumimoji="0" lang="en-IN" sz="4000" b="1" i="0" u="none" strike="noStrike" kern="1200" cap="none" spc="0" normalizeH="0" baseline="0" noProof="0" dirty="0">
                <a:ln>
                  <a:noFill/>
                </a:ln>
                <a:solidFill>
                  <a:prstClr val="black"/>
                </a:solidFill>
                <a:effectLst/>
                <a:uLnTx/>
                <a:uFillTx/>
                <a:latin typeface="Calibri Light" panose="020F0302020204030204"/>
                <a:ea typeface="+mj-ea"/>
                <a:cs typeface="+mj-cs"/>
              </a:rPr>
            </a:br>
            <a:r>
              <a:rPr lang="en-US" sz="6000" b="1" dirty="0">
                <a:solidFill>
                  <a:srgbClr val="FF0000"/>
                </a:solidFill>
                <a:effectLst>
                  <a:outerShdw blurRad="38100" dist="38100" dir="2700000" algn="tl">
                    <a:srgbClr val="000000">
                      <a:alpha val="43137"/>
                    </a:srgbClr>
                  </a:outerShdw>
                </a:effectLst>
              </a:rPr>
              <a:t>(UNIT-2:Compute &amp; Storage)</a:t>
            </a:r>
            <a:endParaRPr lang="en-IN" dirty="0"/>
          </a:p>
        </p:txBody>
      </p:sp>
      <p:sp>
        <p:nvSpPr>
          <p:cNvPr id="3" name="Subtitle 2">
            <a:extLst>
              <a:ext uri="{FF2B5EF4-FFF2-40B4-BE49-F238E27FC236}">
                <a16:creationId xmlns:a16="http://schemas.microsoft.com/office/drawing/2014/main" id="{B23DC598-C18E-094F-6E71-3ADA194A17A3}"/>
              </a:ext>
            </a:extLst>
          </p:cNvPr>
          <p:cNvSpPr>
            <a:spLocks noGrp="1"/>
          </p:cNvSpPr>
          <p:nvPr>
            <p:ph type="subTitle" idx="1"/>
          </p:nvPr>
        </p:nvSpPr>
        <p:spPr>
          <a:xfrm>
            <a:off x="1524000" y="3890058"/>
            <a:ext cx="9144000" cy="1655762"/>
          </a:xfrm>
        </p:spPr>
        <p:txBody>
          <a:bodyPr>
            <a:normAutofit fontScale="92500" lnSpcReduction="20000"/>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500" b="1" i="0" u="none" strike="noStrike" kern="1200" cap="none" spc="0" normalizeH="0" baseline="0" noProof="0" dirty="0">
                <a:ln>
                  <a:noFill/>
                </a:ln>
                <a:solidFill>
                  <a:prstClr val="black"/>
                </a:solidFill>
                <a:effectLst/>
                <a:uLnTx/>
                <a:uFillTx/>
                <a:latin typeface="Calibri" panose="020F0502020204030204"/>
                <a:ea typeface="+mn-ea"/>
                <a:cs typeface="+mn-cs"/>
              </a:rPr>
              <a:t>Dr. Munsifa Firdaus Khan Barbhuyan</a:t>
            </a:r>
            <a:endParaRPr kumimoji="0" lang="en-US" sz="3500" b="1" i="0" u="none" strike="noStrike" kern="1200" cap="none" spc="0" normalizeH="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600" b="1" baseline="0" dirty="0">
                <a:solidFill>
                  <a:prstClr val="black"/>
                </a:solidFill>
                <a:latin typeface="Calibri" panose="020F0502020204030204"/>
              </a:rPr>
              <a:t>Assistant Professor(Grade-II)</a:t>
            </a:r>
            <a:endPar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School of Computing Science and Engineering &amp; Artificial Intelligence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600" b="1" dirty="0" err="1">
                <a:solidFill>
                  <a:prstClr val="black"/>
                </a:solidFill>
                <a:latin typeface="Calibri" panose="020F0502020204030204"/>
              </a:rPr>
              <a:t>munsifafirdauskhan</a:t>
            </a: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@vitbhopal.ac.in</a:t>
            </a:r>
          </a:p>
          <a:p>
            <a:endParaRPr lang="en-IN" dirty="0"/>
          </a:p>
        </p:txBody>
      </p:sp>
      <p:pic>
        <p:nvPicPr>
          <p:cNvPr id="4" name="image3.png">
            <a:extLst>
              <a:ext uri="{FF2B5EF4-FFF2-40B4-BE49-F238E27FC236}">
                <a16:creationId xmlns:a16="http://schemas.microsoft.com/office/drawing/2014/main" id="{E1EE6C4D-9FFE-E88B-7F40-B79F1486ED2E}"/>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a:t>
            </a:fld>
            <a:endParaRPr lang="en-IN"/>
          </a:p>
        </p:txBody>
      </p:sp>
    </p:spTree>
    <p:extLst>
      <p:ext uri="{BB962C8B-B14F-4D97-AF65-F5344CB8AC3E}">
        <p14:creationId xmlns:p14="http://schemas.microsoft.com/office/powerpoint/2010/main" val="3132169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1E8E8-7923-A8DF-26C7-B9BB30EDD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9DF26-F863-73A0-E202-8B022141B75F}"/>
              </a:ext>
            </a:extLst>
          </p:cNvPr>
          <p:cNvSpPr>
            <a:spLocks noGrp="1"/>
          </p:cNvSpPr>
          <p:nvPr>
            <p:ph type="title"/>
          </p:nvPr>
        </p:nvSpPr>
        <p:spPr>
          <a:xfrm>
            <a:off x="274320" y="365125"/>
            <a:ext cx="11079480" cy="1325563"/>
          </a:xfrm>
        </p:spPr>
        <p:txBody>
          <a:bodyPr>
            <a:normAutofit/>
          </a:bodyPr>
          <a:lstStyle/>
          <a:p>
            <a:r>
              <a:rPr lang="en-US" sz="4000" b="1" dirty="0"/>
              <a:t>AWS EC2 Instance Types</a:t>
            </a:r>
            <a:endParaRPr lang="en-IN" sz="4000" b="1" dirty="0"/>
          </a:p>
        </p:txBody>
      </p:sp>
      <p:sp>
        <p:nvSpPr>
          <p:cNvPr id="3" name="Content Placeholder 2">
            <a:extLst>
              <a:ext uri="{FF2B5EF4-FFF2-40B4-BE49-F238E27FC236}">
                <a16:creationId xmlns:a16="http://schemas.microsoft.com/office/drawing/2014/main" id="{19556D48-E9C7-D9A5-B5C5-61E221E4784B}"/>
              </a:ext>
            </a:extLst>
          </p:cNvPr>
          <p:cNvSpPr>
            <a:spLocks noGrp="1"/>
          </p:cNvSpPr>
          <p:nvPr>
            <p:ph idx="1"/>
          </p:nvPr>
        </p:nvSpPr>
        <p:spPr>
          <a:xfrm>
            <a:off x="487680" y="1341120"/>
            <a:ext cx="10866120" cy="4835843"/>
          </a:xfrm>
        </p:spPr>
        <p:txBody>
          <a:bodyPr>
            <a:normAutofit fontScale="92500" lnSpcReduction="10000"/>
          </a:bodyPr>
          <a:lstStyle/>
          <a:p>
            <a:pPr marL="0" indent="0">
              <a:buNone/>
            </a:pPr>
            <a:r>
              <a:rPr lang="en-US" dirty="0"/>
              <a:t>1. </a:t>
            </a:r>
            <a:r>
              <a:rPr lang="en-US" b="1" dirty="0"/>
              <a:t>General Purpose Instances</a:t>
            </a:r>
          </a:p>
          <a:p>
            <a:r>
              <a:rPr lang="en-US" dirty="0"/>
              <a:t>It provides the balanced resources for a wide range of workloads.</a:t>
            </a:r>
          </a:p>
          <a:p>
            <a:r>
              <a:rPr lang="en-US" dirty="0"/>
              <a:t>It is suitable for web servers, development environments, and small databases.</a:t>
            </a:r>
          </a:p>
          <a:p>
            <a:r>
              <a:rPr lang="en-US" dirty="0"/>
              <a:t>Examples: T3, M5 instances.</a:t>
            </a:r>
          </a:p>
          <a:p>
            <a:pPr marL="0" indent="0">
              <a:buNone/>
            </a:pPr>
            <a:endParaRPr lang="en-US" dirty="0"/>
          </a:p>
          <a:p>
            <a:pPr marL="0" indent="0">
              <a:buNone/>
            </a:pPr>
            <a:r>
              <a:rPr lang="en-US" b="1" dirty="0"/>
              <a:t>2. Compute Optimized Instances</a:t>
            </a:r>
          </a:p>
          <a:p>
            <a:r>
              <a:rPr lang="en-US" dirty="0"/>
              <a:t>It provides high-performance processors for compute-intensive applications.</a:t>
            </a:r>
          </a:p>
          <a:p>
            <a:r>
              <a:rPr lang="en-US" dirty="0"/>
              <a:t>It will be Ideal for high-performance web servers, scientific modeling, and batch processing.</a:t>
            </a:r>
          </a:p>
          <a:p>
            <a:r>
              <a:rPr lang="en-US" dirty="0"/>
              <a:t>Examples: C5, C6g instances.</a:t>
            </a:r>
            <a:endParaRPr lang="en-IN" dirty="0"/>
          </a:p>
        </p:txBody>
      </p:sp>
      <p:pic>
        <p:nvPicPr>
          <p:cNvPr id="4" name="image3.png">
            <a:extLst>
              <a:ext uri="{FF2B5EF4-FFF2-40B4-BE49-F238E27FC236}">
                <a16:creationId xmlns:a16="http://schemas.microsoft.com/office/drawing/2014/main" id="{990C50DB-4277-0643-70CF-FB5DD8810AB0}"/>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10</a:t>
            </a:fld>
            <a:endParaRPr lang="en-IN"/>
          </a:p>
        </p:txBody>
      </p:sp>
    </p:spTree>
    <p:extLst>
      <p:ext uri="{BB962C8B-B14F-4D97-AF65-F5344CB8AC3E}">
        <p14:creationId xmlns:p14="http://schemas.microsoft.com/office/powerpoint/2010/main" val="2962962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15E32-E7CB-0332-A7BE-01EB35D747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92513-4AC3-2BCA-2E24-678C77811552}"/>
              </a:ext>
            </a:extLst>
          </p:cNvPr>
          <p:cNvSpPr>
            <a:spLocks noGrp="1"/>
          </p:cNvSpPr>
          <p:nvPr>
            <p:ph type="title"/>
          </p:nvPr>
        </p:nvSpPr>
        <p:spPr>
          <a:xfrm>
            <a:off x="274320" y="365125"/>
            <a:ext cx="11079480" cy="975995"/>
          </a:xfrm>
        </p:spPr>
        <p:txBody>
          <a:bodyPr>
            <a:normAutofit/>
          </a:bodyPr>
          <a:lstStyle/>
          <a:p>
            <a:r>
              <a:rPr lang="en-US" sz="4000" b="1" dirty="0"/>
              <a:t>EBS Volume Types</a:t>
            </a:r>
            <a:endParaRPr lang="en-IN" sz="4000" b="1" dirty="0"/>
          </a:p>
        </p:txBody>
      </p:sp>
      <p:sp>
        <p:nvSpPr>
          <p:cNvPr id="3" name="Content Placeholder 2">
            <a:extLst>
              <a:ext uri="{FF2B5EF4-FFF2-40B4-BE49-F238E27FC236}">
                <a16:creationId xmlns:a16="http://schemas.microsoft.com/office/drawing/2014/main" id="{A7520E8A-7012-3474-AB48-ED634A4380B0}"/>
              </a:ext>
            </a:extLst>
          </p:cNvPr>
          <p:cNvSpPr>
            <a:spLocks noGrp="1"/>
          </p:cNvSpPr>
          <p:nvPr>
            <p:ph idx="1"/>
          </p:nvPr>
        </p:nvSpPr>
        <p:spPr>
          <a:xfrm>
            <a:off x="274320" y="1178926"/>
            <a:ext cx="11765280" cy="5313950"/>
          </a:xfrm>
        </p:spPr>
        <p:txBody>
          <a:bodyPr>
            <a:normAutofit fontScale="62500" lnSpcReduction="20000"/>
          </a:bodyPr>
          <a:lstStyle/>
          <a:p>
            <a:pPr marL="0" indent="0">
              <a:spcAft>
                <a:spcPts val="1125"/>
              </a:spcAft>
              <a:buNone/>
            </a:pPr>
            <a:r>
              <a:rPr lang="en-US" b="1" i="0" dirty="0">
                <a:solidFill>
                  <a:srgbClr val="000000"/>
                </a:solidFill>
                <a:effectLst/>
                <a:latin typeface="Inter"/>
              </a:rPr>
              <a:t>Throughput Optimized HDD (st1)</a:t>
            </a:r>
          </a:p>
          <a:p>
            <a:pPr>
              <a:spcAft>
                <a:spcPts val="1125"/>
              </a:spcAft>
            </a:pPr>
            <a:r>
              <a:rPr lang="en-US" i="0" dirty="0">
                <a:solidFill>
                  <a:srgbClr val="000000"/>
                </a:solidFill>
                <a:effectLst/>
                <a:latin typeface="Inter"/>
              </a:rPr>
              <a:t>It is also referred to as ST1.</a:t>
            </a:r>
          </a:p>
          <a:p>
            <a:pPr>
              <a:spcAft>
                <a:spcPts val="1125"/>
              </a:spcAft>
            </a:pPr>
            <a:r>
              <a:rPr lang="en-US" i="0" dirty="0">
                <a:solidFill>
                  <a:srgbClr val="000000"/>
                </a:solidFill>
                <a:effectLst/>
                <a:latin typeface="Inter"/>
              </a:rPr>
              <a:t>Throughput Optimized HDD is a low-cost HDD designed for those applications that require higher throughput up to 500 MB/s.</a:t>
            </a:r>
          </a:p>
          <a:p>
            <a:pPr>
              <a:spcAft>
                <a:spcPts val="1125"/>
              </a:spcAft>
            </a:pPr>
            <a:r>
              <a:rPr lang="en-US" i="0" dirty="0">
                <a:solidFill>
                  <a:srgbClr val="000000"/>
                </a:solidFill>
                <a:effectLst/>
                <a:latin typeface="Inter"/>
              </a:rPr>
              <a:t>It is useful for those applications that require the data to be frequently accessed.</a:t>
            </a:r>
          </a:p>
          <a:p>
            <a:pPr>
              <a:spcAft>
                <a:spcPts val="1125"/>
              </a:spcAft>
            </a:pPr>
            <a:r>
              <a:rPr lang="en-US" i="0" dirty="0">
                <a:solidFill>
                  <a:srgbClr val="000000"/>
                </a:solidFill>
                <a:effectLst/>
                <a:latin typeface="Inter"/>
              </a:rPr>
              <a:t>It is used for Big data, Data warehouses, Log processing, etc.</a:t>
            </a:r>
          </a:p>
          <a:p>
            <a:pPr>
              <a:spcAft>
                <a:spcPts val="1125"/>
              </a:spcAft>
            </a:pPr>
            <a:r>
              <a:rPr lang="en-US" i="0" dirty="0">
                <a:solidFill>
                  <a:srgbClr val="000000"/>
                </a:solidFill>
                <a:effectLst/>
                <a:latin typeface="Inter"/>
              </a:rPr>
              <a:t>It cannot be a boot volume, so it contains some additional volume. For example, if we have Windows server installed in a C: drive, then C drive cannot be a Throughput Optimized Hard disk, D: drive or some other drive could be a Throughput Optimized Hard disk.( </a:t>
            </a:r>
            <a:r>
              <a:rPr lang="en-US" dirty="0"/>
              <a:t>A </a:t>
            </a:r>
            <a:r>
              <a:rPr lang="en-US" b="1" dirty="0"/>
              <a:t>boot volume</a:t>
            </a:r>
            <a:r>
              <a:rPr lang="en-US" dirty="0"/>
              <a:t> is the primary disk that contains the </a:t>
            </a:r>
            <a:r>
              <a:rPr lang="en-US" b="1" dirty="0"/>
              <a:t>operating system (OS)</a:t>
            </a:r>
            <a:r>
              <a:rPr lang="en-US" dirty="0"/>
              <a:t> and is required for the system to start (boot). </a:t>
            </a:r>
            <a:r>
              <a:rPr lang="en-US" b="1" dirty="0"/>
              <a:t>AWS does not allow st1 volumes to be used as boot volumes</a:t>
            </a:r>
            <a:r>
              <a:rPr lang="en-US" dirty="0"/>
              <a:t> because these disks are optimized for large sequential data transfers, </a:t>
            </a:r>
            <a:r>
              <a:rPr lang="en-US" b="1" dirty="0"/>
              <a:t>not for fast random access</a:t>
            </a:r>
            <a:r>
              <a:rPr lang="en-US" dirty="0"/>
              <a:t>, which is needed for OS operations. Instead, the </a:t>
            </a:r>
            <a:r>
              <a:rPr lang="en-US" b="1" dirty="0"/>
              <a:t>boot volume must be a General Purpose SSD (gp2/gp3) or Provisioned IOPS SSD (io1/io2).)</a:t>
            </a:r>
          </a:p>
          <a:p>
            <a:pPr>
              <a:spcAft>
                <a:spcPts val="1125"/>
              </a:spcAft>
            </a:pPr>
            <a:r>
              <a:rPr lang="en-US" dirty="0"/>
              <a:t>Ex: When launching an </a:t>
            </a:r>
            <a:r>
              <a:rPr lang="en-US" b="1" dirty="0"/>
              <a:t>EC2 instance</a:t>
            </a:r>
            <a:r>
              <a:rPr lang="en-US" dirty="0"/>
              <a:t>, you cannot choose an </a:t>
            </a:r>
            <a:r>
              <a:rPr lang="en-US" b="1" dirty="0"/>
              <a:t>st1 volume for the root/boot drive</a:t>
            </a:r>
            <a:r>
              <a:rPr lang="en-US" dirty="0"/>
              <a:t>. Instead, you use an </a:t>
            </a:r>
            <a:r>
              <a:rPr lang="en-US" b="1" dirty="0"/>
              <a:t>SSD (gp3 or io2)</a:t>
            </a:r>
            <a:r>
              <a:rPr lang="en-US" dirty="0"/>
              <a:t> for booting and add </a:t>
            </a:r>
            <a:r>
              <a:rPr lang="en-US" b="1" dirty="0"/>
              <a:t>st1 for extra storage</a:t>
            </a:r>
            <a:r>
              <a:rPr lang="en-US" dirty="0"/>
              <a:t>.</a:t>
            </a:r>
            <a:endParaRPr lang="en-US" i="0" dirty="0">
              <a:solidFill>
                <a:srgbClr val="000000"/>
              </a:solidFill>
              <a:effectLst/>
              <a:latin typeface="Inter"/>
            </a:endParaRPr>
          </a:p>
          <a:p>
            <a:pPr>
              <a:spcAft>
                <a:spcPts val="1125"/>
              </a:spcAft>
            </a:pPr>
            <a:r>
              <a:rPr lang="en-US" i="0" dirty="0">
                <a:solidFill>
                  <a:srgbClr val="000000"/>
                </a:solidFill>
                <a:effectLst/>
                <a:latin typeface="Inter"/>
              </a:rPr>
              <a:t>The size of the Throughput Hard disk can be 500 GiB to 16 TiB.</a:t>
            </a:r>
          </a:p>
          <a:p>
            <a:pPr>
              <a:spcAft>
                <a:spcPts val="1125"/>
              </a:spcAft>
            </a:pPr>
            <a:r>
              <a:rPr lang="en-US" i="0" dirty="0">
                <a:solidFill>
                  <a:srgbClr val="000000"/>
                </a:solidFill>
                <a:effectLst/>
                <a:latin typeface="Inter"/>
              </a:rPr>
              <a:t>It supports up to 500 IOPS.</a:t>
            </a:r>
          </a:p>
        </p:txBody>
      </p:sp>
      <p:pic>
        <p:nvPicPr>
          <p:cNvPr id="4" name="image3.png">
            <a:extLst>
              <a:ext uri="{FF2B5EF4-FFF2-40B4-BE49-F238E27FC236}">
                <a16:creationId xmlns:a16="http://schemas.microsoft.com/office/drawing/2014/main" id="{F8012DD2-723A-7E44-FB20-1CEE82014742}"/>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100</a:t>
            </a:fld>
            <a:endParaRPr lang="en-IN"/>
          </a:p>
        </p:txBody>
      </p:sp>
    </p:spTree>
    <p:extLst>
      <p:ext uri="{BB962C8B-B14F-4D97-AF65-F5344CB8AC3E}">
        <p14:creationId xmlns:p14="http://schemas.microsoft.com/office/powerpoint/2010/main" val="1085374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A8508-A73C-2A84-48D0-54479B2CB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3849F-F742-039A-0CB6-53186C3BE379}"/>
              </a:ext>
            </a:extLst>
          </p:cNvPr>
          <p:cNvSpPr>
            <a:spLocks noGrp="1"/>
          </p:cNvSpPr>
          <p:nvPr>
            <p:ph type="title"/>
          </p:nvPr>
        </p:nvSpPr>
        <p:spPr>
          <a:xfrm>
            <a:off x="274320" y="365125"/>
            <a:ext cx="11079480" cy="975995"/>
          </a:xfrm>
        </p:spPr>
        <p:txBody>
          <a:bodyPr>
            <a:normAutofit/>
          </a:bodyPr>
          <a:lstStyle/>
          <a:p>
            <a:r>
              <a:rPr lang="en-US" sz="4000" b="1" dirty="0"/>
              <a:t>EBS Volume Types</a:t>
            </a:r>
            <a:endParaRPr lang="en-IN" sz="4000" b="1" dirty="0"/>
          </a:p>
        </p:txBody>
      </p:sp>
      <p:sp>
        <p:nvSpPr>
          <p:cNvPr id="3" name="Content Placeholder 2">
            <a:extLst>
              <a:ext uri="{FF2B5EF4-FFF2-40B4-BE49-F238E27FC236}">
                <a16:creationId xmlns:a16="http://schemas.microsoft.com/office/drawing/2014/main" id="{91878D01-1A8A-EFD6-2C4F-CAC59591EA30}"/>
              </a:ext>
            </a:extLst>
          </p:cNvPr>
          <p:cNvSpPr>
            <a:spLocks noGrp="1"/>
          </p:cNvSpPr>
          <p:nvPr>
            <p:ph idx="1"/>
          </p:nvPr>
        </p:nvSpPr>
        <p:spPr>
          <a:xfrm>
            <a:off x="274320" y="1178926"/>
            <a:ext cx="11765280" cy="5313950"/>
          </a:xfrm>
        </p:spPr>
        <p:txBody>
          <a:bodyPr>
            <a:normAutofit fontScale="85000" lnSpcReduction="20000"/>
          </a:bodyPr>
          <a:lstStyle/>
          <a:p>
            <a:pPr marL="0" indent="0">
              <a:spcAft>
                <a:spcPts val="1125"/>
              </a:spcAft>
              <a:buNone/>
            </a:pPr>
            <a:r>
              <a:rPr lang="en-US" b="1" i="0" dirty="0">
                <a:solidFill>
                  <a:srgbClr val="000000"/>
                </a:solidFill>
                <a:effectLst/>
                <a:latin typeface="Inter"/>
              </a:rPr>
              <a:t>Cold HDD (sc1)</a:t>
            </a:r>
          </a:p>
          <a:p>
            <a:pPr>
              <a:spcAft>
                <a:spcPts val="1125"/>
              </a:spcAft>
            </a:pPr>
            <a:r>
              <a:rPr lang="en-US" i="0" dirty="0">
                <a:solidFill>
                  <a:srgbClr val="000000"/>
                </a:solidFill>
                <a:effectLst/>
                <a:latin typeface="Inter"/>
              </a:rPr>
              <a:t>It is also known as SC1.</a:t>
            </a:r>
          </a:p>
          <a:p>
            <a:pPr>
              <a:spcAft>
                <a:spcPts val="1125"/>
              </a:spcAft>
            </a:pPr>
            <a:r>
              <a:rPr lang="en-US" i="0" dirty="0">
                <a:solidFill>
                  <a:srgbClr val="000000"/>
                </a:solidFill>
                <a:effectLst/>
                <a:latin typeface="Inter"/>
              </a:rPr>
              <a:t>It is the lowest cost storage designed for the applications where the workloads are infrequently accessed.</a:t>
            </a:r>
          </a:p>
          <a:p>
            <a:pPr>
              <a:spcAft>
                <a:spcPts val="1125"/>
              </a:spcAft>
            </a:pPr>
            <a:r>
              <a:rPr lang="en-US" i="0" dirty="0">
                <a:solidFill>
                  <a:srgbClr val="000000"/>
                </a:solidFill>
                <a:effectLst/>
                <a:latin typeface="Inter"/>
              </a:rPr>
              <a:t>It is useful when data is rarely accessed.</a:t>
            </a:r>
          </a:p>
          <a:p>
            <a:pPr>
              <a:spcAft>
                <a:spcPts val="1125"/>
              </a:spcAft>
            </a:pPr>
            <a:r>
              <a:rPr lang="en-US" i="0" dirty="0">
                <a:solidFill>
                  <a:srgbClr val="000000"/>
                </a:solidFill>
                <a:effectLst/>
                <a:latin typeface="Inter"/>
              </a:rPr>
              <a:t>It is mainly used for a File server.</a:t>
            </a:r>
          </a:p>
          <a:p>
            <a:pPr>
              <a:spcAft>
                <a:spcPts val="1125"/>
              </a:spcAft>
            </a:pPr>
            <a:r>
              <a:rPr lang="en-US" i="0" dirty="0">
                <a:solidFill>
                  <a:srgbClr val="000000"/>
                </a:solidFill>
                <a:effectLst/>
                <a:latin typeface="Inter"/>
              </a:rPr>
              <a:t>It cannot be a boot volume.</a:t>
            </a:r>
          </a:p>
          <a:p>
            <a:pPr>
              <a:spcAft>
                <a:spcPts val="1125"/>
              </a:spcAft>
            </a:pPr>
            <a:r>
              <a:rPr lang="en-US" i="0" dirty="0">
                <a:solidFill>
                  <a:srgbClr val="000000"/>
                </a:solidFill>
                <a:effectLst/>
                <a:latin typeface="Inter"/>
              </a:rPr>
              <a:t>The size of the Cold Hard disk can be 500 GiB to 16 TiB.</a:t>
            </a:r>
          </a:p>
          <a:p>
            <a:pPr>
              <a:spcAft>
                <a:spcPts val="1125"/>
              </a:spcAft>
            </a:pPr>
            <a:r>
              <a:rPr lang="en-US" i="0" dirty="0">
                <a:solidFill>
                  <a:srgbClr val="000000"/>
                </a:solidFill>
                <a:effectLst/>
                <a:latin typeface="Inter"/>
              </a:rPr>
              <a:t>It supports up to 250 IOPS.</a:t>
            </a:r>
          </a:p>
          <a:p>
            <a:pPr>
              <a:spcAft>
                <a:spcPts val="1125"/>
              </a:spcAft>
            </a:pPr>
            <a:r>
              <a:rPr lang="en-US" b="1" dirty="0"/>
              <a:t>Cold HDD (sc1)</a:t>
            </a:r>
            <a:r>
              <a:rPr lang="en-US" dirty="0"/>
              <a:t> is a type of </a:t>
            </a:r>
            <a:r>
              <a:rPr lang="en-US" b="1" dirty="0"/>
              <a:t>Amazon Elastic Block Store (EBS) volume</a:t>
            </a:r>
            <a:r>
              <a:rPr lang="en-US" dirty="0"/>
              <a:t> that provides </a:t>
            </a:r>
            <a:r>
              <a:rPr lang="en-US" b="1" dirty="0"/>
              <a:t>low-cost, high-throughput storage</a:t>
            </a:r>
            <a:r>
              <a:rPr lang="en-US" dirty="0"/>
              <a:t> for workloads that access data infrequently. It is the </a:t>
            </a:r>
            <a:r>
              <a:rPr lang="en-US" b="1" dirty="0"/>
              <a:t>cheapest EBS storage option</a:t>
            </a:r>
            <a:r>
              <a:rPr lang="en-US" dirty="0"/>
              <a:t> and is best suited for </a:t>
            </a:r>
            <a:r>
              <a:rPr lang="en-US" b="1" dirty="0"/>
              <a:t>cold data storage</a:t>
            </a:r>
            <a:r>
              <a:rPr lang="en-US" dirty="0"/>
              <a:t> needs.</a:t>
            </a:r>
            <a:endParaRPr lang="en-US" i="0" dirty="0">
              <a:solidFill>
                <a:srgbClr val="000000"/>
              </a:solidFill>
              <a:effectLst/>
              <a:latin typeface="Inter"/>
            </a:endParaRPr>
          </a:p>
        </p:txBody>
      </p:sp>
      <p:pic>
        <p:nvPicPr>
          <p:cNvPr id="4" name="image3.png">
            <a:extLst>
              <a:ext uri="{FF2B5EF4-FFF2-40B4-BE49-F238E27FC236}">
                <a16:creationId xmlns:a16="http://schemas.microsoft.com/office/drawing/2014/main" id="{42A07AF1-4B19-F16D-19F3-024DDEED7CA0}"/>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101</a:t>
            </a:fld>
            <a:endParaRPr lang="en-IN"/>
          </a:p>
        </p:txBody>
      </p:sp>
    </p:spTree>
    <p:extLst>
      <p:ext uri="{BB962C8B-B14F-4D97-AF65-F5344CB8AC3E}">
        <p14:creationId xmlns:p14="http://schemas.microsoft.com/office/powerpoint/2010/main" val="22527660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30C59-52EA-E3BA-678F-265F8917F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B161A-62DA-ABE2-9252-6DB5687B78CB}"/>
              </a:ext>
            </a:extLst>
          </p:cNvPr>
          <p:cNvSpPr>
            <a:spLocks noGrp="1"/>
          </p:cNvSpPr>
          <p:nvPr>
            <p:ph type="title"/>
          </p:nvPr>
        </p:nvSpPr>
        <p:spPr>
          <a:xfrm>
            <a:off x="274320" y="365125"/>
            <a:ext cx="11079480" cy="975995"/>
          </a:xfrm>
        </p:spPr>
        <p:txBody>
          <a:bodyPr>
            <a:normAutofit/>
          </a:bodyPr>
          <a:lstStyle/>
          <a:p>
            <a:r>
              <a:rPr lang="en-US" sz="4000" b="1" dirty="0"/>
              <a:t>EBS Volume Types</a:t>
            </a:r>
            <a:endParaRPr lang="en-IN" sz="4000" b="1" dirty="0"/>
          </a:p>
        </p:txBody>
      </p:sp>
      <p:sp>
        <p:nvSpPr>
          <p:cNvPr id="3" name="Content Placeholder 2">
            <a:extLst>
              <a:ext uri="{FF2B5EF4-FFF2-40B4-BE49-F238E27FC236}">
                <a16:creationId xmlns:a16="http://schemas.microsoft.com/office/drawing/2014/main" id="{7B52404A-AE13-E32E-E07E-58202C0202FA}"/>
              </a:ext>
            </a:extLst>
          </p:cNvPr>
          <p:cNvSpPr>
            <a:spLocks noGrp="1"/>
          </p:cNvSpPr>
          <p:nvPr>
            <p:ph idx="1"/>
          </p:nvPr>
        </p:nvSpPr>
        <p:spPr>
          <a:xfrm>
            <a:off x="274320" y="1178926"/>
            <a:ext cx="11765280" cy="5313950"/>
          </a:xfrm>
        </p:spPr>
        <p:txBody>
          <a:bodyPr>
            <a:normAutofit lnSpcReduction="10000"/>
          </a:bodyPr>
          <a:lstStyle/>
          <a:p>
            <a:pPr marL="0" indent="0">
              <a:spcAft>
                <a:spcPts val="1125"/>
              </a:spcAft>
              <a:buNone/>
            </a:pPr>
            <a:r>
              <a:rPr lang="en-US" b="1" i="0" dirty="0">
                <a:solidFill>
                  <a:srgbClr val="000000"/>
                </a:solidFill>
                <a:effectLst/>
                <a:latin typeface="Inter"/>
              </a:rPr>
              <a:t>Magnetic Volume</a:t>
            </a:r>
          </a:p>
          <a:p>
            <a:pPr>
              <a:spcAft>
                <a:spcPts val="1125"/>
              </a:spcAft>
            </a:pPr>
            <a:r>
              <a:rPr lang="en-US" i="0" dirty="0">
                <a:solidFill>
                  <a:srgbClr val="000000"/>
                </a:solidFill>
                <a:effectLst/>
                <a:latin typeface="Inter"/>
              </a:rPr>
              <a:t>It is the lowest cost storage per gigabyte of all EBS volume types.</a:t>
            </a:r>
          </a:p>
          <a:p>
            <a:pPr>
              <a:spcAft>
                <a:spcPts val="1125"/>
              </a:spcAft>
            </a:pPr>
            <a:r>
              <a:rPr lang="en-US" i="0" dirty="0">
                <a:solidFill>
                  <a:srgbClr val="000000"/>
                </a:solidFill>
                <a:effectLst/>
                <a:latin typeface="Inter"/>
              </a:rPr>
              <a:t>It is ideal for the applications where the data is accessed infrequently</a:t>
            </a:r>
          </a:p>
          <a:p>
            <a:pPr>
              <a:spcAft>
                <a:spcPts val="1125"/>
              </a:spcAft>
            </a:pPr>
            <a:r>
              <a:rPr lang="en-US" i="0" dirty="0">
                <a:solidFill>
                  <a:srgbClr val="000000"/>
                </a:solidFill>
                <a:effectLst/>
                <a:latin typeface="Inter"/>
              </a:rPr>
              <a:t>It is useful for applications where the lowest storage cost is important.</a:t>
            </a:r>
          </a:p>
          <a:p>
            <a:pPr>
              <a:spcAft>
                <a:spcPts val="1125"/>
              </a:spcAft>
            </a:pPr>
            <a:r>
              <a:rPr lang="en-US" i="0" dirty="0">
                <a:solidFill>
                  <a:srgbClr val="000000"/>
                </a:solidFill>
                <a:effectLst/>
                <a:latin typeface="Inter"/>
              </a:rPr>
              <a:t>Magnetic volume is the only hard disk which is bootable. Therefore, we can say that it can be used as a boot volume.</a:t>
            </a:r>
          </a:p>
          <a:p>
            <a:pPr>
              <a:spcAft>
                <a:spcPts val="1125"/>
              </a:spcAft>
            </a:pPr>
            <a:r>
              <a:rPr lang="en-US" b="1" dirty="0"/>
              <a:t>Magnetic Volume</a:t>
            </a:r>
            <a:r>
              <a:rPr lang="en-US" dirty="0"/>
              <a:t> was one of the earlier </a:t>
            </a:r>
            <a:r>
              <a:rPr lang="en-US" b="1" dirty="0"/>
              <a:t>Amazon Elastic Block Store (EBS) volume types</a:t>
            </a:r>
            <a:r>
              <a:rPr lang="en-US" dirty="0"/>
              <a:t>, providing </a:t>
            </a:r>
            <a:r>
              <a:rPr lang="en-US" b="1" dirty="0"/>
              <a:t>low-cost storage</a:t>
            </a:r>
            <a:r>
              <a:rPr lang="en-US" dirty="0"/>
              <a:t> for applications that require </a:t>
            </a:r>
            <a:r>
              <a:rPr lang="en-US" b="1" dirty="0"/>
              <a:t>infrequent access to data</a:t>
            </a:r>
            <a:r>
              <a:rPr lang="en-US" dirty="0"/>
              <a:t>. Unlike </a:t>
            </a:r>
            <a:r>
              <a:rPr lang="en-US" b="1" dirty="0"/>
              <a:t>Cold HDD (sc1)</a:t>
            </a:r>
            <a:r>
              <a:rPr lang="en-US" dirty="0"/>
              <a:t> or </a:t>
            </a:r>
            <a:r>
              <a:rPr lang="en-US" b="1" dirty="0"/>
              <a:t>Throughput Optimized HDD (st1)</a:t>
            </a:r>
            <a:r>
              <a:rPr lang="en-US" dirty="0"/>
              <a:t>, Magnetic volumes were </a:t>
            </a:r>
            <a:r>
              <a:rPr lang="en-US" b="1" dirty="0"/>
              <a:t>bootable</a:t>
            </a:r>
            <a:r>
              <a:rPr lang="en-US" dirty="0"/>
              <a:t>, making them unique among AWS’s HDD-based storage options.</a:t>
            </a:r>
            <a:endParaRPr lang="en-US" i="0" dirty="0">
              <a:solidFill>
                <a:srgbClr val="000000"/>
              </a:solidFill>
              <a:effectLst/>
              <a:latin typeface="Inter"/>
            </a:endParaRPr>
          </a:p>
        </p:txBody>
      </p:sp>
      <p:pic>
        <p:nvPicPr>
          <p:cNvPr id="4" name="image3.png">
            <a:extLst>
              <a:ext uri="{FF2B5EF4-FFF2-40B4-BE49-F238E27FC236}">
                <a16:creationId xmlns:a16="http://schemas.microsoft.com/office/drawing/2014/main" id="{C02BE73C-399E-7473-AB1F-A4A52B26AF43}"/>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102</a:t>
            </a:fld>
            <a:endParaRPr lang="en-IN"/>
          </a:p>
        </p:txBody>
      </p:sp>
    </p:spTree>
    <p:extLst>
      <p:ext uri="{BB962C8B-B14F-4D97-AF65-F5344CB8AC3E}">
        <p14:creationId xmlns:p14="http://schemas.microsoft.com/office/powerpoint/2010/main" val="37254108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66F1A-F864-00B5-4AC3-5B754428FC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415B8-BAE5-DC25-5F01-67F905184796}"/>
              </a:ext>
            </a:extLst>
          </p:cNvPr>
          <p:cNvSpPr>
            <a:spLocks noGrp="1"/>
          </p:cNvSpPr>
          <p:nvPr>
            <p:ph type="title"/>
          </p:nvPr>
        </p:nvSpPr>
        <p:spPr>
          <a:xfrm>
            <a:off x="274320" y="365125"/>
            <a:ext cx="11079480" cy="975995"/>
          </a:xfrm>
        </p:spPr>
        <p:txBody>
          <a:bodyPr>
            <a:normAutofit/>
          </a:bodyPr>
          <a:lstStyle/>
          <a:p>
            <a:r>
              <a:rPr lang="en-US" sz="4000" b="1" dirty="0"/>
              <a:t> Amazon Glacier</a:t>
            </a:r>
            <a:endParaRPr lang="en-IN" sz="4000" b="1" dirty="0"/>
          </a:p>
        </p:txBody>
      </p:sp>
      <p:sp>
        <p:nvSpPr>
          <p:cNvPr id="3" name="Content Placeholder 2">
            <a:extLst>
              <a:ext uri="{FF2B5EF4-FFF2-40B4-BE49-F238E27FC236}">
                <a16:creationId xmlns:a16="http://schemas.microsoft.com/office/drawing/2014/main" id="{485ABB4C-98A4-D629-633D-FED36F5F8715}"/>
              </a:ext>
            </a:extLst>
          </p:cNvPr>
          <p:cNvSpPr>
            <a:spLocks noGrp="1"/>
          </p:cNvSpPr>
          <p:nvPr>
            <p:ph idx="1"/>
          </p:nvPr>
        </p:nvSpPr>
        <p:spPr>
          <a:xfrm>
            <a:off x="274320" y="1178926"/>
            <a:ext cx="11765280" cy="5313950"/>
          </a:xfrm>
        </p:spPr>
        <p:txBody>
          <a:bodyPr>
            <a:normAutofit fontScale="77500" lnSpcReduction="20000"/>
          </a:bodyPr>
          <a:lstStyle/>
          <a:p>
            <a:pPr>
              <a:spcAft>
                <a:spcPts val="1125"/>
              </a:spcAft>
            </a:pPr>
            <a:r>
              <a:rPr lang="en-US" i="0" dirty="0">
                <a:solidFill>
                  <a:srgbClr val="000000"/>
                </a:solidFill>
                <a:effectLst/>
                <a:latin typeface="Inter"/>
              </a:rPr>
              <a:t>Amazon Glacier, also known as Amazon Simple Storage Service (S3) Glacier, is a low-cost cloud storage service for data with longer retrieval times offered by Amazon Web Services (AWS).</a:t>
            </a:r>
          </a:p>
          <a:p>
            <a:pPr>
              <a:spcAft>
                <a:spcPts val="1125"/>
              </a:spcAft>
            </a:pPr>
            <a:r>
              <a:rPr lang="en-US" i="0" dirty="0">
                <a:solidFill>
                  <a:srgbClr val="000000"/>
                </a:solidFill>
                <a:effectLst/>
                <a:latin typeface="Inter"/>
              </a:rPr>
              <a:t>Amazon Glacier provides storage for data archiving and backup of cold data. Cold data refers to files that are infrequently accessed but are kept in case they are needed at a later date. </a:t>
            </a:r>
          </a:p>
          <a:p>
            <a:pPr>
              <a:spcAft>
                <a:spcPts val="1125"/>
              </a:spcAft>
            </a:pPr>
            <a:r>
              <a:rPr lang="en-US" i="0" dirty="0">
                <a:solidFill>
                  <a:srgbClr val="000000"/>
                </a:solidFill>
                <a:effectLst/>
                <a:latin typeface="Inter"/>
              </a:rPr>
              <a:t>A developer will use a cold data service such as Amazon Glacier to move data that is not needed often to archival storage to save money on storage costs. </a:t>
            </a:r>
          </a:p>
          <a:p>
            <a:pPr>
              <a:spcAft>
                <a:spcPts val="1125"/>
              </a:spcAft>
            </a:pPr>
            <a:r>
              <a:rPr lang="en-US" i="0" dirty="0">
                <a:solidFill>
                  <a:srgbClr val="000000"/>
                </a:solidFill>
                <a:effectLst/>
                <a:latin typeface="Inter"/>
              </a:rPr>
              <a:t>Amazon advertises Amazon Glacier as an extremely low-cost storage service. To keep costs low, the service is optimized for infrequently accessed data -- where data retrieval times can reach from three to five hours.</a:t>
            </a:r>
          </a:p>
          <a:p>
            <a:r>
              <a:rPr lang="en-US" dirty="0"/>
              <a:t>Amazon S3 Glacier is a </a:t>
            </a:r>
            <a:r>
              <a:rPr lang="en-US" b="1" dirty="0"/>
              <a:t>low-cost cloud storage service</a:t>
            </a:r>
            <a:r>
              <a:rPr lang="en-US" dirty="0"/>
              <a:t> provided by </a:t>
            </a:r>
            <a:r>
              <a:rPr lang="en-US" b="1" dirty="0"/>
              <a:t>AWS</a:t>
            </a:r>
            <a:r>
              <a:rPr lang="en-US" dirty="0"/>
              <a:t> for </a:t>
            </a:r>
            <a:r>
              <a:rPr lang="en-US" b="1" dirty="0"/>
              <a:t>data archiving and backup of cold data</a:t>
            </a:r>
            <a:r>
              <a:rPr lang="en-US" dirty="0"/>
              <a:t>.</a:t>
            </a:r>
          </a:p>
          <a:p>
            <a:pPr>
              <a:buFont typeface="Arial" panose="020B0604020202020204" pitchFamily="34" charset="0"/>
              <a:buChar char="•"/>
            </a:pPr>
            <a:r>
              <a:rPr lang="en-US" b="1" dirty="0"/>
              <a:t>Cold data</a:t>
            </a:r>
            <a:r>
              <a:rPr lang="en-US" dirty="0"/>
              <a:t> refers to </a:t>
            </a:r>
            <a:r>
              <a:rPr lang="en-US" b="1" dirty="0"/>
              <a:t>infrequently accessed files</a:t>
            </a:r>
            <a:r>
              <a:rPr lang="en-US" dirty="0"/>
              <a:t> that must be </a:t>
            </a:r>
            <a:r>
              <a:rPr lang="en-US" b="1" dirty="0"/>
              <a:t>retained for long periods</a:t>
            </a:r>
            <a:r>
              <a:rPr lang="en-US" dirty="0"/>
              <a:t> (e.g., backups, logs, compliance records).</a:t>
            </a:r>
          </a:p>
          <a:p>
            <a:pPr>
              <a:buFont typeface="Arial" panose="020B0604020202020204" pitchFamily="34" charset="0"/>
              <a:buChar char="•"/>
            </a:pPr>
            <a:r>
              <a:rPr lang="en-US" dirty="0"/>
              <a:t>Amazon Glacier </a:t>
            </a:r>
            <a:r>
              <a:rPr lang="en-US" b="1" dirty="0"/>
              <a:t>reduces storage costs</a:t>
            </a:r>
            <a:r>
              <a:rPr lang="en-US" dirty="0"/>
              <a:t> by optimizing for </a:t>
            </a:r>
            <a:r>
              <a:rPr lang="en-US" b="1" dirty="0"/>
              <a:t>longer data retrieval times</a:t>
            </a:r>
            <a:r>
              <a:rPr lang="en-US" dirty="0"/>
              <a:t>.</a:t>
            </a:r>
          </a:p>
          <a:p>
            <a:pPr>
              <a:buFont typeface="Arial" panose="020B0604020202020204" pitchFamily="34" charset="0"/>
              <a:buChar char="•"/>
            </a:pPr>
            <a:r>
              <a:rPr lang="en-US" dirty="0"/>
              <a:t>Data retrieval can take </a:t>
            </a:r>
            <a:r>
              <a:rPr lang="en-US" b="1" dirty="0"/>
              <a:t>several hours (3 to 5 hours)</a:t>
            </a:r>
            <a:r>
              <a:rPr lang="en-US" dirty="0"/>
              <a:t> instead of being </a:t>
            </a:r>
            <a:r>
              <a:rPr lang="en-US" b="1" dirty="0"/>
              <a:t>instantaneous</a:t>
            </a:r>
            <a:r>
              <a:rPr lang="en-US" dirty="0"/>
              <a:t> like S3 Standard.</a:t>
            </a:r>
          </a:p>
          <a:p>
            <a:pPr>
              <a:spcAft>
                <a:spcPts val="1125"/>
              </a:spcAft>
            </a:pPr>
            <a:endParaRPr lang="en-US" i="0" dirty="0">
              <a:solidFill>
                <a:srgbClr val="000000"/>
              </a:solidFill>
              <a:effectLst/>
              <a:latin typeface="Inter"/>
            </a:endParaRPr>
          </a:p>
        </p:txBody>
      </p:sp>
      <p:pic>
        <p:nvPicPr>
          <p:cNvPr id="4" name="image3.png">
            <a:extLst>
              <a:ext uri="{FF2B5EF4-FFF2-40B4-BE49-F238E27FC236}">
                <a16:creationId xmlns:a16="http://schemas.microsoft.com/office/drawing/2014/main" id="{DD18CB11-2885-B768-79F7-9179340CEE5D}"/>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103</a:t>
            </a:fld>
            <a:endParaRPr lang="en-IN"/>
          </a:p>
        </p:txBody>
      </p:sp>
    </p:spTree>
    <p:extLst>
      <p:ext uri="{BB962C8B-B14F-4D97-AF65-F5344CB8AC3E}">
        <p14:creationId xmlns:p14="http://schemas.microsoft.com/office/powerpoint/2010/main" val="23025604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FF1D5-3C69-7F2B-439C-8A48A5F8A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FE88D-E7EF-60F2-AAD1-FEF9C97D0023}"/>
              </a:ext>
            </a:extLst>
          </p:cNvPr>
          <p:cNvSpPr>
            <a:spLocks noGrp="1"/>
          </p:cNvSpPr>
          <p:nvPr>
            <p:ph type="title"/>
          </p:nvPr>
        </p:nvSpPr>
        <p:spPr>
          <a:xfrm>
            <a:off x="274320" y="365125"/>
            <a:ext cx="11079480" cy="975995"/>
          </a:xfrm>
        </p:spPr>
        <p:txBody>
          <a:bodyPr>
            <a:normAutofit/>
          </a:bodyPr>
          <a:lstStyle/>
          <a:p>
            <a:r>
              <a:rPr lang="en-US" sz="4000" b="1" dirty="0"/>
              <a:t> Amazon Glacier</a:t>
            </a:r>
            <a:endParaRPr lang="en-IN" sz="4000" b="1" dirty="0"/>
          </a:p>
        </p:txBody>
      </p:sp>
      <p:sp>
        <p:nvSpPr>
          <p:cNvPr id="3" name="Content Placeholder 2">
            <a:extLst>
              <a:ext uri="{FF2B5EF4-FFF2-40B4-BE49-F238E27FC236}">
                <a16:creationId xmlns:a16="http://schemas.microsoft.com/office/drawing/2014/main" id="{E72D3AF7-444A-73E1-6858-963250FC5ED5}"/>
              </a:ext>
            </a:extLst>
          </p:cNvPr>
          <p:cNvSpPr>
            <a:spLocks noGrp="1"/>
          </p:cNvSpPr>
          <p:nvPr>
            <p:ph idx="1"/>
          </p:nvPr>
        </p:nvSpPr>
        <p:spPr>
          <a:xfrm>
            <a:off x="274320" y="1178926"/>
            <a:ext cx="11765280" cy="5313950"/>
          </a:xfrm>
        </p:spPr>
        <p:txBody>
          <a:bodyPr>
            <a:normAutofit/>
          </a:bodyPr>
          <a:lstStyle/>
          <a:p>
            <a:pPr>
              <a:spcAft>
                <a:spcPts val="1125"/>
              </a:spcAft>
            </a:pPr>
            <a:r>
              <a:rPr lang="en-US" i="0" dirty="0">
                <a:solidFill>
                  <a:srgbClr val="000000"/>
                </a:solidFill>
                <a:effectLst/>
                <a:latin typeface="Inter"/>
              </a:rPr>
              <a:t>When an organization wants to retrieve data, it has three options:</a:t>
            </a:r>
          </a:p>
          <a:p>
            <a:pPr>
              <a:spcAft>
                <a:spcPts val="1125"/>
              </a:spcAft>
              <a:buFont typeface="Wingdings" panose="05000000000000000000" pitchFamily="2" charset="2"/>
              <a:buChar char="Ø"/>
            </a:pPr>
            <a:r>
              <a:rPr lang="en-US" b="1" i="0" dirty="0">
                <a:solidFill>
                  <a:srgbClr val="000000"/>
                </a:solidFill>
                <a:effectLst/>
                <a:latin typeface="Inter"/>
              </a:rPr>
              <a:t>Bulk retrievals</a:t>
            </a:r>
            <a:r>
              <a:rPr lang="en-US" i="0" dirty="0">
                <a:solidFill>
                  <a:srgbClr val="000000"/>
                </a:solidFill>
                <a:effectLst/>
                <a:latin typeface="Inter"/>
              </a:rPr>
              <a:t>, which recover large amounts of data in a five- to 12-hour window; this is the </a:t>
            </a:r>
            <a:r>
              <a:rPr lang="en-US" b="1" i="0" dirty="0">
                <a:solidFill>
                  <a:srgbClr val="000000"/>
                </a:solidFill>
                <a:effectLst/>
                <a:latin typeface="Inter"/>
              </a:rPr>
              <a:t>lowest cost option</a:t>
            </a:r>
            <a:r>
              <a:rPr lang="en-US" i="0" dirty="0">
                <a:solidFill>
                  <a:srgbClr val="000000"/>
                </a:solidFill>
                <a:effectLst/>
                <a:latin typeface="Inter"/>
              </a:rPr>
              <a:t>.</a:t>
            </a:r>
          </a:p>
          <a:p>
            <a:pPr>
              <a:spcAft>
                <a:spcPts val="1125"/>
              </a:spcAft>
              <a:buFont typeface="Wingdings" panose="05000000000000000000" pitchFamily="2" charset="2"/>
              <a:buChar char="Ø"/>
            </a:pPr>
            <a:r>
              <a:rPr lang="en-US" i="0" dirty="0">
                <a:solidFill>
                  <a:srgbClr val="000000"/>
                </a:solidFill>
                <a:effectLst/>
                <a:latin typeface="Inter"/>
              </a:rPr>
              <a:t>Standard retrievals, which take about three to five hours to recover stored data.</a:t>
            </a:r>
          </a:p>
          <a:p>
            <a:pPr>
              <a:spcAft>
                <a:spcPts val="1125"/>
              </a:spcAft>
              <a:buFont typeface="Wingdings" panose="05000000000000000000" pitchFamily="2" charset="2"/>
              <a:buChar char="Ø"/>
            </a:pPr>
            <a:r>
              <a:rPr lang="en-US" b="1" i="0" dirty="0">
                <a:solidFill>
                  <a:srgbClr val="000000"/>
                </a:solidFill>
                <a:effectLst/>
                <a:latin typeface="Inter"/>
              </a:rPr>
              <a:t>Expedited retrievals</a:t>
            </a:r>
            <a:r>
              <a:rPr lang="en-US" i="0" dirty="0">
                <a:solidFill>
                  <a:srgbClr val="000000"/>
                </a:solidFill>
                <a:effectLst/>
                <a:latin typeface="Inter"/>
              </a:rPr>
              <a:t>, which can return data </a:t>
            </a:r>
            <a:r>
              <a:rPr lang="en-US" b="1" i="0" dirty="0">
                <a:solidFill>
                  <a:srgbClr val="000000"/>
                </a:solidFill>
                <a:effectLst/>
                <a:latin typeface="Inter"/>
              </a:rPr>
              <a:t>within five minutes</a:t>
            </a:r>
            <a:r>
              <a:rPr lang="en-US" i="0" dirty="0">
                <a:solidFill>
                  <a:srgbClr val="000000"/>
                </a:solidFill>
                <a:effectLst/>
                <a:latin typeface="Inter"/>
              </a:rPr>
              <a:t>. This option, which is the </a:t>
            </a:r>
            <a:r>
              <a:rPr lang="en-US" b="1" i="0" dirty="0">
                <a:solidFill>
                  <a:srgbClr val="000000"/>
                </a:solidFill>
                <a:effectLst/>
                <a:latin typeface="Inter"/>
              </a:rPr>
              <a:t>most costly</a:t>
            </a:r>
            <a:r>
              <a:rPr lang="en-US" i="0" dirty="0">
                <a:solidFill>
                  <a:srgbClr val="000000"/>
                </a:solidFill>
                <a:effectLst/>
                <a:latin typeface="Inter"/>
              </a:rPr>
              <a:t>, is designed for organizations that may need their stored data at any time.</a:t>
            </a:r>
          </a:p>
          <a:p>
            <a:pPr>
              <a:spcAft>
                <a:spcPts val="1125"/>
              </a:spcAft>
            </a:pPr>
            <a:r>
              <a:rPr lang="en-US" i="0" dirty="0">
                <a:solidFill>
                  <a:srgbClr val="000000"/>
                </a:solidFill>
                <a:effectLst/>
                <a:latin typeface="Inter"/>
              </a:rPr>
              <a:t>Additionally, Amazon considers Amazon Glacier an official part of Amazon Simple Storage Service, which is why it is also called S3 Glacier.</a:t>
            </a:r>
          </a:p>
        </p:txBody>
      </p:sp>
      <p:pic>
        <p:nvPicPr>
          <p:cNvPr id="4" name="image3.png">
            <a:extLst>
              <a:ext uri="{FF2B5EF4-FFF2-40B4-BE49-F238E27FC236}">
                <a16:creationId xmlns:a16="http://schemas.microsoft.com/office/drawing/2014/main" id="{4AFA38B2-FAF7-ABE1-679D-D830348521A4}"/>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104</a:t>
            </a:fld>
            <a:endParaRPr lang="en-IN"/>
          </a:p>
        </p:txBody>
      </p:sp>
    </p:spTree>
    <p:extLst>
      <p:ext uri="{BB962C8B-B14F-4D97-AF65-F5344CB8AC3E}">
        <p14:creationId xmlns:p14="http://schemas.microsoft.com/office/powerpoint/2010/main" val="36494667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C7816-C4FF-DFF6-851B-83EEA95A1D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A63F77-C05B-FAFB-C320-835F5F80EFB4}"/>
              </a:ext>
            </a:extLst>
          </p:cNvPr>
          <p:cNvSpPr>
            <a:spLocks noGrp="1"/>
          </p:cNvSpPr>
          <p:nvPr>
            <p:ph type="title"/>
          </p:nvPr>
        </p:nvSpPr>
        <p:spPr>
          <a:xfrm>
            <a:off x="274320" y="365125"/>
            <a:ext cx="11079480" cy="975995"/>
          </a:xfrm>
        </p:spPr>
        <p:txBody>
          <a:bodyPr>
            <a:normAutofit/>
          </a:bodyPr>
          <a:lstStyle/>
          <a:p>
            <a:r>
              <a:rPr lang="en-US" sz="4000" b="1" dirty="0"/>
              <a:t> What are the benefits of Amazon Glacier?</a:t>
            </a:r>
            <a:endParaRPr lang="en-IN" sz="4000" b="1" dirty="0"/>
          </a:p>
        </p:txBody>
      </p:sp>
      <p:sp>
        <p:nvSpPr>
          <p:cNvPr id="3" name="Content Placeholder 2">
            <a:extLst>
              <a:ext uri="{FF2B5EF4-FFF2-40B4-BE49-F238E27FC236}">
                <a16:creationId xmlns:a16="http://schemas.microsoft.com/office/drawing/2014/main" id="{DD736A55-F71F-1565-C994-EAEB6C193597}"/>
              </a:ext>
            </a:extLst>
          </p:cNvPr>
          <p:cNvSpPr>
            <a:spLocks noGrp="1"/>
          </p:cNvSpPr>
          <p:nvPr>
            <p:ph idx="1"/>
          </p:nvPr>
        </p:nvSpPr>
        <p:spPr>
          <a:xfrm>
            <a:off x="274320" y="1178926"/>
            <a:ext cx="11765280" cy="5313950"/>
          </a:xfrm>
        </p:spPr>
        <p:txBody>
          <a:bodyPr>
            <a:normAutofit fontScale="70000" lnSpcReduction="20000"/>
          </a:bodyPr>
          <a:lstStyle/>
          <a:p>
            <a:pPr marL="0" indent="0">
              <a:spcAft>
                <a:spcPts val="1125"/>
              </a:spcAft>
              <a:buNone/>
            </a:pPr>
            <a:r>
              <a:rPr lang="en-US" i="0" dirty="0">
                <a:solidFill>
                  <a:srgbClr val="000000"/>
                </a:solidFill>
                <a:effectLst/>
                <a:latin typeface="Inter"/>
              </a:rPr>
              <a:t>Amazon Glacier offers the following benefits:</a:t>
            </a:r>
          </a:p>
          <a:p>
            <a:pPr>
              <a:spcAft>
                <a:spcPts val="1125"/>
              </a:spcAft>
            </a:pPr>
            <a:r>
              <a:rPr lang="en-US" b="1" i="0" dirty="0">
                <a:solidFill>
                  <a:srgbClr val="000000"/>
                </a:solidFill>
                <a:effectLst/>
                <a:latin typeface="Inter"/>
              </a:rPr>
              <a:t>Lower cost. </a:t>
            </a:r>
            <a:r>
              <a:rPr lang="en-US" i="0" dirty="0">
                <a:solidFill>
                  <a:srgbClr val="000000"/>
                </a:solidFill>
                <a:effectLst/>
                <a:latin typeface="Inter"/>
              </a:rPr>
              <a:t>Glacier is designed as Amazon's lowest-cost storage class. This enables an organization to store large amounts of data at a reduced cost compared to other Amazon storage services.</a:t>
            </a:r>
          </a:p>
          <a:p>
            <a:pPr>
              <a:spcAft>
                <a:spcPts val="1125"/>
              </a:spcAft>
            </a:pPr>
            <a:r>
              <a:rPr lang="en-US" b="1" i="0" dirty="0">
                <a:solidFill>
                  <a:srgbClr val="000000"/>
                </a:solidFill>
                <a:effectLst/>
                <a:latin typeface="Inter"/>
              </a:rPr>
              <a:t>Maintains archival database. </a:t>
            </a:r>
            <a:r>
              <a:rPr lang="en-US" i="0" dirty="0">
                <a:solidFill>
                  <a:srgbClr val="000000"/>
                </a:solidFill>
                <a:effectLst/>
                <a:latin typeface="Inter"/>
              </a:rPr>
              <a:t>An organization does not have to maintain its own archival database. AWS handles administrative tasks such as capacity planning and hardware</a:t>
            </a:r>
          </a:p>
          <a:p>
            <a:pPr>
              <a:spcAft>
                <a:spcPts val="1125"/>
              </a:spcAft>
            </a:pPr>
            <a:r>
              <a:rPr lang="en-US" b="1" i="0" dirty="0">
                <a:solidFill>
                  <a:srgbClr val="000000"/>
                </a:solidFill>
                <a:effectLst/>
                <a:latin typeface="Inter"/>
              </a:rPr>
              <a:t>Durability. </a:t>
            </a:r>
            <a:r>
              <a:rPr lang="en-US" i="0" dirty="0">
                <a:solidFill>
                  <a:srgbClr val="000000"/>
                </a:solidFill>
                <a:effectLst/>
                <a:latin typeface="Inter"/>
              </a:rPr>
              <a:t>Glacier is distributed across at least three physical AWS Availability Zones at a time, increasing the ability to restore data if it is lost in one zone.</a:t>
            </a:r>
          </a:p>
          <a:p>
            <a:pPr>
              <a:spcAft>
                <a:spcPts val="1125"/>
              </a:spcAft>
            </a:pPr>
            <a:r>
              <a:rPr lang="en-US" b="1" i="0" dirty="0">
                <a:solidFill>
                  <a:srgbClr val="000000"/>
                </a:solidFill>
                <a:effectLst/>
                <a:latin typeface="Inter"/>
              </a:rPr>
              <a:t>Scalability. </a:t>
            </a:r>
            <a:r>
              <a:rPr lang="en-US" i="0" dirty="0">
                <a:solidFill>
                  <a:srgbClr val="000000"/>
                </a:solidFill>
                <a:effectLst/>
                <a:latin typeface="Inter"/>
              </a:rPr>
              <a:t>Organizations can scale the stored data up or down as needed.</a:t>
            </a:r>
          </a:p>
          <a:p>
            <a:pPr>
              <a:spcAft>
                <a:spcPts val="1125"/>
              </a:spcAft>
            </a:pPr>
            <a:r>
              <a:rPr lang="en-US" b="1" i="0" dirty="0">
                <a:solidFill>
                  <a:srgbClr val="000000"/>
                </a:solidFill>
                <a:effectLst/>
                <a:latin typeface="Inter"/>
              </a:rPr>
              <a:t>Multiple data retrieval options. </a:t>
            </a:r>
            <a:r>
              <a:rPr lang="en-US" i="0" dirty="0">
                <a:solidFill>
                  <a:srgbClr val="000000"/>
                </a:solidFill>
                <a:effectLst/>
                <a:latin typeface="Inter"/>
              </a:rPr>
              <a:t>Organizations can choose from expedited, standard and bulk retrievals.</a:t>
            </a:r>
          </a:p>
          <a:p>
            <a:pPr>
              <a:spcAft>
                <a:spcPts val="1125"/>
              </a:spcAft>
            </a:pPr>
            <a:r>
              <a:rPr lang="en-US" b="1" i="0" dirty="0">
                <a:solidFill>
                  <a:srgbClr val="000000"/>
                </a:solidFill>
                <a:effectLst/>
                <a:latin typeface="Inter"/>
              </a:rPr>
              <a:t>Security. </a:t>
            </a:r>
            <a:r>
              <a:rPr lang="en-US" i="0" dirty="0">
                <a:solidFill>
                  <a:srgbClr val="000000"/>
                </a:solidFill>
                <a:effectLst/>
                <a:latin typeface="Inter"/>
              </a:rPr>
              <a:t>S3 Glacier supports security and compliance standards such as General Data Protection Regulation, Payment Card Industry Data Security Standard, Health Insurance Portability and Accountability Act and Federal Information Security Management Act. It also supports encryption and monitors storage application programming interface call activities.</a:t>
            </a:r>
          </a:p>
          <a:p>
            <a:pPr>
              <a:spcAft>
                <a:spcPts val="1125"/>
              </a:spcAft>
            </a:pPr>
            <a:r>
              <a:rPr lang="en-US" i="0" dirty="0">
                <a:solidFill>
                  <a:srgbClr val="000000"/>
                </a:solidFill>
                <a:effectLst/>
                <a:latin typeface="Inter"/>
              </a:rPr>
              <a:t>I</a:t>
            </a:r>
            <a:r>
              <a:rPr lang="en-US" b="1" i="0" dirty="0">
                <a:solidFill>
                  <a:srgbClr val="000000"/>
                </a:solidFill>
                <a:effectLst/>
                <a:latin typeface="Inter"/>
              </a:rPr>
              <a:t>ntegration</a:t>
            </a:r>
            <a:r>
              <a:rPr lang="en-US" i="0" dirty="0">
                <a:solidFill>
                  <a:srgbClr val="000000"/>
                </a:solidFill>
                <a:effectLst/>
                <a:latin typeface="Inter"/>
              </a:rPr>
              <a:t>. Glacier integrates with other AWS offerings such as AWS Snowball and AWS Direct Connect.</a:t>
            </a:r>
          </a:p>
        </p:txBody>
      </p:sp>
      <p:pic>
        <p:nvPicPr>
          <p:cNvPr id="4" name="image3.png">
            <a:extLst>
              <a:ext uri="{FF2B5EF4-FFF2-40B4-BE49-F238E27FC236}">
                <a16:creationId xmlns:a16="http://schemas.microsoft.com/office/drawing/2014/main" id="{A5B28337-7172-DEAC-B087-F85EDA4ED2EA}"/>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105</a:t>
            </a:fld>
            <a:endParaRPr lang="en-IN"/>
          </a:p>
        </p:txBody>
      </p:sp>
    </p:spTree>
    <p:extLst>
      <p:ext uri="{BB962C8B-B14F-4D97-AF65-F5344CB8AC3E}">
        <p14:creationId xmlns:p14="http://schemas.microsoft.com/office/powerpoint/2010/main" val="487353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698B3-CEA3-38C5-B556-58E25AD34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9BC33-610E-62BC-B478-07D26C395D5D}"/>
              </a:ext>
            </a:extLst>
          </p:cNvPr>
          <p:cNvSpPr>
            <a:spLocks noGrp="1"/>
          </p:cNvSpPr>
          <p:nvPr>
            <p:ph type="title"/>
          </p:nvPr>
        </p:nvSpPr>
        <p:spPr>
          <a:xfrm>
            <a:off x="274320" y="365125"/>
            <a:ext cx="11079480" cy="975995"/>
          </a:xfrm>
        </p:spPr>
        <p:txBody>
          <a:bodyPr>
            <a:normAutofit/>
          </a:bodyPr>
          <a:lstStyle/>
          <a:p>
            <a:r>
              <a:rPr lang="en-IN" sz="4000" b="1" dirty="0"/>
              <a:t>Glacier vs. Amazon S3</a:t>
            </a:r>
          </a:p>
        </p:txBody>
      </p:sp>
      <p:sp>
        <p:nvSpPr>
          <p:cNvPr id="3" name="Content Placeholder 2">
            <a:extLst>
              <a:ext uri="{FF2B5EF4-FFF2-40B4-BE49-F238E27FC236}">
                <a16:creationId xmlns:a16="http://schemas.microsoft.com/office/drawing/2014/main" id="{2DCE1A28-2A5C-23D8-DA13-BA2C2FABC27B}"/>
              </a:ext>
            </a:extLst>
          </p:cNvPr>
          <p:cNvSpPr>
            <a:spLocks noGrp="1"/>
          </p:cNvSpPr>
          <p:nvPr>
            <p:ph idx="1"/>
          </p:nvPr>
        </p:nvSpPr>
        <p:spPr>
          <a:xfrm>
            <a:off x="274320" y="1178926"/>
            <a:ext cx="11765280" cy="5313950"/>
          </a:xfrm>
        </p:spPr>
        <p:txBody>
          <a:bodyPr>
            <a:normAutofit/>
          </a:bodyPr>
          <a:lstStyle/>
          <a:p>
            <a:pPr marL="0" indent="0">
              <a:spcAft>
                <a:spcPts val="1125"/>
              </a:spcAft>
              <a:buNone/>
            </a:pPr>
            <a:r>
              <a:rPr lang="en-US" i="0" dirty="0">
                <a:solidFill>
                  <a:srgbClr val="000000"/>
                </a:solidFill>
                <a:effectLst/>
                <a:latin typeface="Inter"/>
              </a:rPr>
              <a:t>Although Amazon considers Glacier an official part of S3, they are still two separate storage options with two different use cases.</a:t>
            </a:r>
          </a:p>
          <a:p>
            <a:pPr>
              <a:spcAft>
                <a:spcPts val="1125"/>
              </a:spcAft>
            </a:pPr>
            <a:r>
              <a:rPr lang="en-US" i="0" dirty="0">
                <a:solidFill>
                  <a:srgbClr val="000000"/>
                </a:solidFill>
                <a:effectLst/>
                <a:latin typeface="Inter"/>
              </a:rPr>
              <a:t>The biggest difference between the two Amazon storage services is that S3 is designed for data that needs to be retrieved in real time, while Amazon Glacier is used for archival. </a:t>
            </a:r>
          </a:p>
          <a:p>
            <a:pPr>
              <a:spcAft>
                <a:spcPts val="1125"/>
              </a:spcAft>
            </a:pPr>
            <a:r>
              <a:rPr lang="en-US" i="0" dirty="0">
                <a:solidFill>
                  <a:srgbClr val="000000"/>
                </a:solidFill>
                <a:effectLst/>
                <a:latin typeface="Inter"/>
              </a:rPr>
              <a:t>Use of S3 Glacier is reserved for low storage cost use cases where data will not be needed at a moment's notice. S3, however, is suggested for when an organization needs frequent and fast access to its data.</a:t>
            </a:r>
          </a:p>
          <a:p>
            <a:pPr>
              <a:spcAft>
                <a:spcPts val="1125"/>
              </a:spcAft>
            </a:pPr>
            <a:r>
              <a:rPr lang="en-US" i="0" dirty="0">
                <a:solidFill>
                  <a:srgbClr val="000000"/>
                </a:solidFill>
                <a:effectLst/>
                <a:latin typeface="Inter"/>
              </a:rPr>
              <a:t>While S3 Glacier uses archives and vaults to store data, S3 uses storage buckets.</a:t>
            </a:r>
          </a:p>
        </p:txBody>
      </p:sp>
      <p:pic>
        <p:nvPicPr>
          <p:cNvPr id="4" name="image3.png">
            <a:extLst>
              <a:ext uri="{FF2B5EF4-FFF2-40B4-BE49-F238E27FC236}">
                <a16:creationId xmlns:a16="http://schemas.microsoft.com/office/drawing/2014/main" id="{1AA95062-4B73-A565-F6F7-A86AE2CBAA66}"/>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106</a:t>
            </a:fld>
            <a:endParaRPr lang="en-IN"/>
          </a:p>
        </p:txBody>
      </p:sp>
    </p:spTree>
    <p:extLst>
      <p:ext uri="{BB962C8B-B14F-4D97-AF65-F5344CB8AC3E}">
        <p14:creationId xmlns:p14="http://schemas.microsoft.com/office/powerpoint/2010/main" val="17285070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B12E6-AF32-7A55-208C-0468A6057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C49B9-936F-52B1-4996-DCB03D0B980A}"/>
              </a:ext>
            </a:extLst>
          </p:cNvPr>
          <p:cNvSpPr>
            <a:spLocks noGrp="1"/>
          </p:cNvSpPr>
          <p:nvPr>
            <p:ph type="title"/>
          </p:nvPr>
        </p:nvSpPr>
        <p:spPr>
          <a:xfrm>
            <a:off x="274320" y="365125"/>
            <a:ext cx="11079480" cy="975995"/>
          </a:xfrm>
        </p:spPr>
        <p:txBody>
          <a:bodyPr>
            <a:normAutofit/>
          </a:bodyPr>
          <a:lstStyle/>
          <a:p>
            <a:r>
              <a:rPr lang="en-IN" sz="4000" b="1" dirty="0"/>
              <a:t>Glacier vs. Amazon S3</a:t>
            </a:r>
          </a:p>
        </p:txBody>
      </p:sp>
      <p:sp>
        <p:nvSpPr>
          <p:cNvPr id="3" name="Content Placeholder 2">
            <a:extLst>
              <a:ext uri="{FF2B5EF4-FFF2-40B4-BE49-F238E27FC236}">
                <a16:creationId xmlns:a16="http://schemas.microsoft.com/office/drawing/2014/main" id="{603C9861-B5E0-6E36-D56F-9398CC015C0C}"/>
              </a:ext>
            </a:extLst>
          </p:cNvPr>
          <p:cNvSpPr>
            <a:spLocks noGrp="1"/>
          </p:cNvSpPr>
          <p:nvPr>
            <p:ph idx="1"/>
          </p:nvPr>
        </p:nvSpPr>
        <p:spPr>
          <a:xfrm>
            <a:off x="274320" y="1178926"/>
            <a:ext cx="11765280" cy="5313950"/>
          </a:xfrm>
        </p:spPr>
        <p:txBody>
          <a:bodyPr>
            <a:normAutofit lnSpcReduction="10000"/>
          </a:bodyPr>
          <a:lstStyle/>
          <a:p>
            <a:pPr>
              <a:spcAft>
                <a:spcPts val="1125"/>
              </a:spcAft>
            </a:pPr>
            <a:r>
              <a:rPr lang="en-US" i="0" dirty="0">
                <a:solidFill>
                  <a:srgbClr val="000000"/>
                </a:solidFill>
                <a:effectLst/>
                <a:latin typeface="Inter"/>
              </a:rPr>
              <a:t>Amazon S3 is a durable, secure, simple, and fast storage service, while Amazon S3 Glacier is used for archiving solutions.</a:t>
            </a:r>
          </a:p>
          <a:p>
            <a:pPr>
              <a:spcAft>
                <a:spcPts val="1125"/>
              </a:spcAft>
            </a:pPr>
            <a:r>
              <a:rPr lang="en-US" i="0" dirty="0">
                <a:solidFill>
                  <a:srgbClr val="000000"/>
                </a:solidFill>
                <a:effectLst/>
                <a:latin typeface="Inter"/>
              </a:rPr>
              <a:t>Use S3 if you need low latency or frequent access to your data. Use S3 Glacier for low storage cost, and you do not require millisecond access to your data.</a:t>
            </a:r>
          </a:p>
          <a:p>
            <a:pPr>
              <a:spcAft>
                <a:spcPts val="1125"/>
              </a:spcAft>
            </a:pPr>
            <a:r>
              <a:rPr lang="en-US" i="0" dirty="0">
                <a:solidFill>
                  <a:srgbClr val="000000"/>
                </a:solidFill>
                <a:effectLst/>
                <a:latin typeface="Inter"/>
              </a:rPr>
              <a:t>You have three retrieval options when it comes to Glacier, each varying in the cost and speed it retrieves an object for you. You retrieve data in milliseconds from S3.</a:t>
            </a:r>
          </a:p>
          <a:p>
            <a:pPr>
              <a:spcAft>
                <a:spcPts val="1125"/>
              </a:spcAft>
            </a:pPr>
            <a:r>
              <a:rPr lang="en-US" i="0" dirty="0">
                <a:solidFill>
                  <a:srgbClr val="000000"/>
                </a:solidFill>
                <a:effectLst/>
                <a:latin typeface="Inter"/>
              </a:rPr>
              <a:t>Both S3 and Glacier are designed for durability of 99.999999999% of objects across multiple Availability Zones.</a:t>
            </a:r>
          </a:p>
          <a:p>
            <a:pPr>
              <a:spcAft>
                <a:spcPts val="1125"/>
              </a:spcAft>
            </a:pPr>
            <a:r>
              <a:rPr lang="en-US" i="0" dirty="0">
                <a:solidFill>
                  <a:srgbClr val="000000"/>
                </a:solidFill>
                <a:effectLst/>
                <a:latin typeface="Inter"/>
              </a:rPr>
              <a:t>S3 and Glacier are designed for availability of 99.99%.</a:t>
            </a:r>
          </a:p>
          <a:p>
            <a:pPr>
              <a:spcAft>
                <a:spcPts val="1125"/>
              </a:spcAft>
            </a:pPr>
            <a:r>
              <a:rPr lang="en-US" i="0" dirty="0">
                <a:solidFill>
                  <a:srgbClr val="000000"/>
                </a:solidFill>
                <a:effectLst/>
                <a:latin typeface="Inter"/>
              </a:rPr>
              <a:t>S3 can be used to host static web content, while Glacier cannot.</a:t>
            </a:r>
          </a:p>
        </p:txBody>
      </p:sp>
      <p:pic>
        <p:nvPicPr>
          <p:cNvPr id="4" name="image3.png">
            <a:extLst>
              <a:ext uri="{FF2B5EF4-FFF2-40B4-BE49-F238E27FC236}">
                <a16:creationId xmlns:a16="http://schemas.microsoft.com/office/drawing/2014/main" id="{B0A64416-BB32-CD38-4057-2AFF2AF77B75}"/>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107</a:t>
            </a:fld>
            <a:endParaRPr lang="en-IN"/>
          </a:p>
        </p:txBody>
      </p:sp>
    </p:spTree>
    <p:extLst>
      <p:ext uri="{BB962C8B-B14F-4D97-AF65-F5344CB8AC3E}">
        <p14:creationId xmlns:p14="http://schemas.microsoft.com/office/powerpoint/2010/main" val="29700083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4DC4C-C5D0-D046-DD31-B0B48F198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A245F-3418-F5E1-FF19-685CA47648DD}"/>
              </a:ext>
            </a:extLst>
          </p:cNvPr>
          <p:cNvSpPr>
            <a:spLocks noGrp="1"/>
          </p:cNvSpPr>
          <p:nvPr>
            <p:ph type="title"/>
          </p:nvPr>
        </p:nvSpPr>
        <p:spPr>
          <a:xfrm>
            <a:off x="274320" y="365125"/>
            <a:ext cx="11079480" cy="975995"/>
          </a:xfrm>
        </p:spPr>
        <p:txBody>
          <a:bodyPr>
            <a:normAutofit/>
          </a:bodyPr>
          <a:lstStyle/>
          <a:p>
            <a:r>
              <a:rPr lang="en-US" sz="4000" b="1" dirty="0"/>
              <a:t>Amazon Elastic File System(EFS)</a:t>
            </a:r>
            <a:endParaRPr lang="en-IN" sz="4000" b="1" dirty="0"/>
          </a:p>
        </p:txBody>
      </p:sp>
      <p:sp>
        <p:nvSpPr>
          <p:cNvPr id="3" name="Content Placeholder 2">
            <a:extLst>
              <a:ext uri="{FF2B5EF4-FFF2-40B4-BE49-F238E27FC236}">
                <a16:creationId xmlns:a16="http://schemas.microsoft.com/office/drawing/2014/main" id="{F03E3DDB-415B-B88B-7206-A7E2B99CE71B}"/>
              </a:ext>
            </a:extLst>
          </p:cNvPr>
          <p:cNvSpPr>
            <a:spLocks noGrp="1"/>
          </p:cNvSpPr>
          <p:nvPr>
            <p:ph idx="1"/>
          </p:nvPr>
        </p:nvSpPr>
        <p:spPr>
          <a:xfrm>
            <a:off x="274320" y="1178926"/>
            <a:ext cx="11765280" cy="5313950"/>
          </a:xfrm>
        </p:spPr>
        <p:txBody>
          <a:bodyPr>
            <a:normAutofit fontScale="92500" lnSpcReduction="10000"/>
          </a:bodyPr>
          <a:lstStyle/>
          <a:p>
            <a:pPr>
              <a:spcAft>
                <a:spcPts val="1125"/>
              </a:spcAft>
            </a:pPr>
            <a:r>
              <a:rPr lang="en-US" i="0" dirty="0">
                <a:solidFill>
                  <a:srgbClr val="000000"/>
                </a:solidFill>
                <a:effectLst/>
                <a:latin typeface="Inter"/>
              </a:rPr>
              <a:t>EFS is a file-level, fully managed, storage provided by AWS (Amazon Web Services) that can be accessed by multiple EC2 instances concurrently. </a:t>
            </a:r>
          </a:p>
          <a:p>
            <a:pPr>
              <a:spcAft>
                <a:spcPts val="1125"/>
              </a:spcAft>
            </a:pPr>
            <a:r>
              <a:rPr lang="en-US" i="0" dirty="0">
                <a:solidFill>
                  <a:srgbClr val="000000"/>
                </a:solidFill>
                <a:effectLst/>
                <a:latin typeface="Inter"/>
              </a:rPr>
              <a:t>Just like the AWS EBS, EFS is specially designed for high throughput and low latency applications. </a:t>
            </a:r>
          </a:p>
          <a:p>
            <a:pPr>
              <a:spcAft>
                <a:spcPts val="1125"/>
              </a:spcAft>
            </a:pPr>
            <a:r>
              <a:rPr lang="en-US" i="0" dirty="0">
                <a:solidFill>
                  <a:srgbClr val="000000"/>
                </a:solidFill>
                <a:effectLst/>
                <a:latin typeface="Inter"/>
              </a:rPr>
              <a:t>An EFS can be attached to multiple Amazon Web Services (AWS) compute instances and on-premises servers, providing a common resource for applications and data storage in many different environments.</a:t>
            </a:r>
          </a:p>
          <a:p>
            <a:pPr>
              <a:spcAft>
                <a:spcPts val="1125"/>
              </a:spcAft>
            </a:pPr>
            <a:r>
              <a:rPr lang="en-US" b="0" i="0" dirty="0">
                <a:solidFill>
                  <a:srgbClr val="1D1D1D"/>
                </a:solidFill>
                <a:effectLst/>
                <a:latin typeface="sofia-pro"/>
              </a:rPr>
              <a:t>Amazon states that a single EFS can be simultaneously connected to thousands of Elastic Compute Cloud (EC2) instances or on-premise resources, allowing you to share EFS data with as many resources as needed.</a:t>
            </a:r>
            <a:endParaRPr lang="en-US" b="0" dirty="0">
              <a:solidFill>
                <a:srgbClr val="000000"/>
              </a:solidFill>
              <a:latin typeface="Inter"/>
            </a:endParaRPr>
          </a:p>
          <a:p>
            <a:pPr>
              <a:spcAft>
                <a:spcPts val="1125"/>
              </a:spcAft>
            </a:pPr>
            <a:r>
              <a:rPr lang="en-US" b="0" i="0" dirty="0">
                <a:solidFill>
                  <a:srgbClr val="1D1D1D"/>
                </a:solidFill>
                <a:effectLst/>
                <a:latin typeface="sofia-pro"/>
              </a:rPr>
              <a:t>Access to shared EFS folders and data is provided through native operating system interfaces.</a:t>
            </a:r>
            <a:endParaRPr lang="en-US" i="0" dirty="0">
              <a:solidFill>
                <a:srgbClr val="000000"/>
              </a:solidFill>
              <a:effectLst/>
              <a:latin typeface="Inter"/>
            </a:endParaRPr>
          </a:p>
        </p:txBody>
      </p:sp>
      <p:pic>
        <p:nvPicPr>
          <p:cNvPr id="4" name="image3.png">
            <a:extLst>
              <a:ext uri="{FF2B5EF4-FFF2-40B4-BE49-F238E27FC236}">
                <a16:creationId xmlns:a16="http://schemas.microsoft.com/office/drawing/2014/main" id="{2CC0B808-0532-5C87-BDF7-5841CBC77010}"/>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108</a:t>
            </a:fld>
            <a:endParaRPr lang="en-IN"/>
          </a:p>
        </p:txBody>
      </p:sp>
    </p:spTree>
    <p:extLst>
      <p:ext uri="{BB962C8B-B14F-4D97-AF65-F5344CB8AC3E}">
        <p14:creationId xmlns:p14="http://schemas.microsoft.com/office/powerpoint/2010/main" val="41076253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E46CF-E5FE-6CD2-9F36-117E9300A5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96982E-B310-CAB2-5E3D-A6F88F7D3319}"/>
              </a:ext>
            </a:extLst>
          </p:cNvPr>
          <p:cNvSpPr>
            <a:spLocks noGrp="1"/>
          </p:cNvSpPr>
          <p:nvPr>
            <p:ph type="title"/>
          </p:nvPr>
        </p:nvSpPr>
        <p:spPr>
          <a:xfrm>
            <a:off x="274320" y="365125"/>
            <a:ext cx="11079480" cy="975995"/>
          </a:xfrm>
        </p:spPr>
        <p:txBody>
          <a:bodyPr>
            <a:normAutofit/>
          </a:bodyPr>
          <a:lstStyle/>
          <a:p>
            <a:r>
              <a:rPr lang="en-US" sz="4000" b="1" dirty="0"/>
              <a:t>Amazon Elastic File System(EFS)</a:t>
            </a:r>
            <a:endParaRPr lang="en-IN" sz="4000" b="1" dirty="0"/>
          </a:p>
        </p:txBody>
      </p:sp>
      <p:sp>
        <p:nvSpPr>
          <p:cNvPr id="3" name="Content Placeholder 2">
            <a:extLst>
              <a:ext uri="{FF2B5EF4-FFF2-40B4-BE49-F238E27FC236}">
                <a16:creationId xmlns:a16="http://schemas.microsoft.com/office/drawing/2014/main" id="{6B260FD5-DA23-D2C2-FF56-D6C9A0732A37}"/>
              </a:ext>
            </a:extLst>
          </p:cNvPr>
          <p:cNvSpPr>
            <a:spLocks noGrp="1"/>
          </p:cNvSpPr>
          <p:nvPr>
            <p:ph idx="1"/>
          </p:nvPr>
        </p:nvSpPr>
        <p:spPr>
          <a:xfrm>
            <a:off x="274320" y="1178926"/>
            <a:ext cx="11765280" cy="5313950"/>
          </a:xfrm>
        </p:spPr>
        <p:txBody>
          <a:bodyPr>
            <a:normAutofit/>
          </a:bodyPr>
          <a:lstStyle/>
          <a:p>
            <a:pPr marL="0" indent="0">
              <a:spcAft>
                <a:spcPts val="1125"/>
              </a:spcAft>
              <a:buNone/>
            </a:pPr>
            <a:r>
              <a:rPr lang="en-US" b="1" i="0" dirty="0">
                <a:solidFill>
                  <a:srgbClr val="1D1D1D"/>
                </a:solidFill>
                <a:effectLst/>
                <a:latin typeface="sofia-pro"/>
              </a:rPr>
              <a:t>Advantages:</a:t>
            </a:r>
          </a:p>
          <a:p>
            <a:pPr>
              <a:spcAft>
                <a:spcPts val="1125"/>
              </a:spcAft>
            </a:pPr>
            <a:r>
              <a:rPr lang="en-US" b="0" i="0" dirty="0">
                <a:solidFill>
                  <a:srgbClr val="1D1D1D"/>
                </a:solidFill>
                <a:effectLst/>
                <a:latin typeface="sofia-pro"/>
              </a:rPr>
              <a:t>An Amazon EFS is elastic. That means its storage capacity can be automatically scaled up (add more storage) or scaled down (shrink storage capacity) as folders and files are added to or removed from the system. This is a major advantage over traditional storage solutions—you can add or remove capacity without disrupting users or applications.</a:t>
            </a:r>
          </a:p>
          <a:p>
            <a:pPr>
              <a:spcAft>
                <a:spcPts val="1125"/>
              </a:spcAft>
            </a:pPr>
            <a:r>
              <a:rPr lang="en-US" b="0" i="0" dirty="0">
                <a:solidFill>
                  <a:srgbClr val="1D1D1D"/>
                </a:solidFill>
                <a:effectLst/>
                <a:latin typeface="sofia-pro"/>
              </a:rPr>
              <a:t>Importantly, EFS storage is permanent. When attached to an AWS compute instance, data will not disappear when that instance is relaunched.</a:t>
            </a:r>
            <a:endParaRPr lang="en-US" i="0" dirty="0">
              <a:solidFill>
                <a:srgbClr val="000000"/>
              </a:solidFill>
              <a:effectLst/>
              <a:latin typeface="Inter"/>
            </a:endParaRPr>
          </a:p>
        </p:txBody>
      </p:sp>
      <p:pic>
        <p:nvPicPr>
          <p:cNvPr id="4" name="image3.png">
            <a:extLst>
              <a:ext uri="{FF2B5EF4-FFF2-40B4-BE49-F238E27FC236}">
                <a16:creationId xmlns:a16="http://schemas.microsoft.com/office/drawing/2014/main" id="{145A411C-0816-1D9C-6F7C-9ACAC5D58D6B}"/>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109</a:t>
            </a:fld>
            <a:endParaRPr lang="en-IN"/>
          </a:p>
        </p:txBody>
      </p:sp>
    </p:spTree>
    <p:extLst>
      <p:ext uri="{BB962C8B-B14F-4D97-AF65-F5344CB8AC3E}">
        <p14:creationId xmlns:p14="http://schemas.microsoft.com/office/powerpoint/2010/main" val="1719821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353F3-AB64-C395-4A22-BB16EA6BB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7D743-9CD5-9820-1428-D17445D832B9}"/>
              </a:ext>
            </a:extLst>
          </p:cNvPr>
          <p:cNvSpPr>
            <a:spLocks noGrp="1"/>
          </p:cNvSpPr>
          <p:nvPr>
            <p:ph type="title"/>
          </p:nvPr>
        </p:nvSpPr>
        <p:spPr>
          <a:xfrm>
            <a:off x="274320" y="365125"/>
            <a:ext cx="11079480" cy="1325563"/>
          </a:xfrm>
        </p:spPr>
        <p:txBody>
          <a:bodyPr>
            <a:normAutofit/>
          </a:bodyPr>
          <a:lstStyle/>
          <a:p>
            <a:r>
              <a:rPr lang="en-US" sz="4000" b="1" dirty="0"/>
              <a:t>AWS EC2 Instance Types</a:t>
            </a:r>
            <a:endParaRPr lang="en-IN" sz="4000" b="1" dirty="0"/>
          </a:p>
        </p:txBody>
      </p:sp>
      <p:sp>
        <p:nvSpPr>
          <p:cNvPr id="3" name="Content Placeholder 2">
            <a:extLst>
              <a:ext uri="{FF2B5EF4-FFF2-40B4-BE49-F238E27FC236}">
                <a16:creationId xmlns:a16="http://schemas.microsoft.com/office/drawing/2014/main" id="{6D7DBD4A-2AB4-7E14-F32D-142996088ED9}"/>
              </a:ext>
            </a:extLst>
          </p:cNvPr>
          <p:cNvSpPr>
            <a:spLocks noGrp="1"/>
          </p:cNvSpPr>
          <p:nvPr>
            <p:ph idx="1"/>
          </p:nvPr>
        </p:nvSpPr>
        <p:spPr>
          <a:xfrm>
            <a:off x="487680" y="1341120"/>
            <a:ext cx="10866120" cy="4835843"/>
          </a:xfrm>
        </p:spPr>
        <p:txBody>
          <a:bodyPr>
            <a:normAutofit fontScale="92500" lnSpcReduction="10000"/>
          </a:bodyPr>
          <a:lstStyle/>
          <a:p>
            <a:pPr marL="0" indent="0">
              <a:buNone/>
            </a:pPr>
            <a:r>
              <a:rPr lang="en-US" b="1" dirty="0"/>
              <a:t>3. Memory-Optimized Instances</a:t>
            </a:r>
          </a:p>
          <a:p>
            <a:r>
              <a:rPr lang="en-US" dirty="0"/>
              <a:t>High memory-to-CPU ratios for large data sets.</a:t>
            </a:r>
          </a:p>
          <a:p>
            <a:r>
              <a:rPr lang="en-US" dirty="0"/>
              <a:t>Perfect for in-memory databases, real-time big data analytics, and high-performance computing (HPC).</a:t>
            </a:r>
          </a:p>
          <a:p>
            <a:r>
              <a:rPr lang="en-US" dirty="0"/>
              <a:t>Examples: R5, X1e instances.</a:t>
            </a:r>
          </a:p>
          <a:p>
            <a:pPr marL="0" indent="0">
              <a:buNone/>
            </a:pPr>
            <a:endParaRPr lang="en-US" dirty="0"/>
          </a:p>
          <a:p>
            <a:pPr marL="0" indent="0">
              <a:buNone/>
            </a:pPr>
            <a:r>
              <a:rPr lang="en-US" b="1" dirty="0"/>
              <a:t>4. Storage Optimized Instances</a:t>
            </a:r>
          </a:p>
          <a:p>
            <a:r>
              <a:rPr lang="en-US" dirty="0"/>
              <a:t>It provides optimized resource of instance for high, sequential read and write access to large data sets.</a:t>
            </a:r>
          </a:p>
          <a:p>
            <a:r>
              <a:rPr lang="en-US" dirty="0"/>
              <a:t>Best for data warehousing, Hadoop, and distributed file systems.</a:t>
            </a:r>
          </a:p>
          <a:p>
            <a:r>
              <a:rPr lang="en-US" dirty="0"/>
              <a:t>Examples: I3, D2 instances.</a:t>
            </a:r>
            <a:endParaRPr lang="en-IN" dirty="0"/>
          </a:p>
        </p:txBody>
      </p:sp>
      <p:pic>
        <p:nvPicPr>
          <p:cNvPr id="4" name="image3.png">
            <a:extLst>
              <a:ext uri="{FF2B5EF4-FFF2-40B4-BE49-F238E27FC236}">
                <a16:creationId xmlns:a16="http://schemas.microsoft.com/office/drawing/2014/main" id="{6BBBCF93-194C-9BE5-1E00-54B332CABE32}"/>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11</a:t>
            </a:fld>
            <a:endParaRPr lang="en-IN"/>
          </a:p>
        </p:txBody>
      </p:sp>
    </p:spTree>
    <p:extLst>
      <p:ext uri="{BB962C8B-B14F-4D97-AF65-F5344CB8AC3E}">
        <p14:creationId xmlns:p14="http://schemas.microsoft.com/office/powerpoint/2010/main" val="34880980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0D91-A0B6-964E-EE86-B6D6F26DA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E6A2C9-AEE6-54B0-D9B6-E7E20AA9DA99}"/>
              </a:ext>
            </a:extLst>
          </p:cNvPr>
          <p:cNvSpPr>
            <a:spLocks noGrp="1"/>
          </p:cNvSpPr>
          <p:nvPr>
            <p:ph type="title"/>
          </p:nvPr>
        </p:nvSpPr>
        <p:spPr>
          <a:xfrm>
            <a:off x="274320" y="365125"/>
            <a:ext cx="11079480" cy="975995"/>
          </a:xfrm>
        </p:spPr>
        <p:txBody>
          <a:bodyPr>
            <a:normAutofit/>
          </a:bodyPr>
          <a:lstStyle/>
          <a:p>
            <a:r>
              <a:rPr lang="en-US" sz="4000" b="1" dirty="0"/>
              <a:t>Amazon Elastic File System(EFS)</a:t>
            </a:r>
            <a:endParaRPr lang="en-IN" sz="4000" b="1" dirty="0"/>
          </a:p>
        </p:txBody>
      </p:sp>
      <p:sp>
        <p:nvSpPr>
          <p:cNvPr id="3" name="Content Placeholder 2">
            <a:extLst>
              <a:ext uri="{FF2B5EF4-FFF2-40B4-BE49-F238E27FC236}">
                <a16:creationId xmlns:a16="http://schemas.microsoft.com/office/drawing/2014/main" id="{B17994B6-0D9B-286A-C767-2586BF0A7DA6}"/>
              </a:ext>
            </a:extLst>
          </p:cNvPr>
          <p:cNvSpPr>
            <a:spLocks noGrp="1"/>
          </p:cNvSpPr>
          <p:nvPr>
            <p:ph idx="1"/>
          </p:nvPr>
        </p:nvSpPr>
        <p:spPr>
          <a:xfrm>
            <a:off x="274320" y="1178926"/>
            <a:ext cx="11765280" cy="5313950"/>
          </a:xfrm>
        </p:spPr>
        <p:txBody>
          <a:bodyPr>
            <a:normAutofit lnSpcReduction="10000"/>
          </a:bodyPr>
          <a:lstStyle/>
          <a:p>
            <a:pPr marL="0" indent="0">
              <a:spcAft>
                <a:spcPts val="1125"/>
              </a:spcAft>
              <a:buNone/>
            </a:pPr>
            <a:r>
              <a:rPr lang="en-US" b="1" dirty="0">
                <a:solidFill>
                  <a:srgbClr val="1D1D1D"/>
                </a:solidFill>
                <a:latin typeface="sofia-pro"/>
              </a:rPr>
              <a:t>Disa</a:t>
            </a:r>
            <a:r>
              <a:rPr lang="en-US" b="1" i="0" dirty="0">
                <a:solidFill>
                  <a:srgbClr val="1D1D1D"/>
                </a:solidFill>
                <a:effectLst/>
                <a:latin typeface="sofia-pro"/>
              </a:rPr>
              <a:t>dvantages:</a:t>
            </a:r>
          </a:p>
          <a:p>
            <a:pPr marL="0" indent="0" algn="l" fontAlgn="base">
              <a:spcAft>
                <a:spcPts val="2250"/>
              </a:spcAft>
              <a:buNone/>
            </a:pPr>
            <a:r>
              <a:rPr lang="en-US" b="0" i="0" dirty="0">
                <a:solidFill>
                  <a:srgbClr val="1D1D1D"/>
                </a:solidFill>
                <a:effectLst/>
                <a:latin typeface="sofia-pro"/>
              </a:rPr>
              <a:t>Amazon EFSs do have a couple limitations:</a:t>
            </a:r>
          </a:p>
          <a:p>
            <a:pPr algn="l" fontAlgn="base">
              <a:spcAft>
                <a:spcPts val="2250"/>
              </a:spcAft>
              <a:buFont typeface="Arial" panose="020B0604020202020204" pitchFamily="34" charset="0"/>
              <a:buChar char="•"/>
            </a:pPr>
            <a:r>
              <a:rPr lang="en-US" b="1" i="0" dirty="0">
                <a:solidFill>
                  <a:srgbClr val="1D1D1D"/>
                </a:solidFill>
                <a:effectLst/>
                <a:latin typeface="sofia-pro"/>
              </a:rPr>
              <a:t>No Windows instances.</a:t>
            </a:r>
            <a:r>
              <a:rPr lang="en-US" b="0" i="0" dirty="0">
                <a:solidFill>
                  <a:srgbClr val="1D1D1D"/>
                </a:solidFill>
                <a:effectLst/>
                <a:latin typeface="sofia-pro"/>
              </a:rPr>
              <a:t> Amazon EFSs are not supported on AWS Windows EC2 instances. EFS volumes can only be used with non-Windows instances, such as Linux, that support NFS(Network File System) volumes.</a:t>
            </a:r>
          </a:p>
          <a:p>
            <a:pPr algn="l" fontAlgn="base">
              <a:spcAft>
                <a:spcPts val="2250"/>
              </a:spcAft>
              <a:buFont typeface="Arial" panose="020B0604020202020204" pitchFamily="34" charset="0"/>
              <a:buChar char="•"/>
            </a:pPr>
            <a:r>
              <a:rPr lang="en-US" b="1" i="0" dirty="0">
                <a:solidFill>
                  <a:srgbClr val="1D1D1D"/>
                </a:solidFill>
                <a:effectLst/>
                <a:latin typeface="sofia-pro"/>
              </a:rPr>
              <a:t>No system boot volumes.</a:t>
            </a:r>
            <a:r>
              <a:rPr lang="en-US" b="0" i="0" dirty="0">
                <a:solidFill>
                  <a:srgbClr val="1D1D1D"/>
                </a:solidFill>
                <a:effectLst/>
                <a:latin typeface="sofia-pro"/>
              </a:rPr>
              <a:t> Amazon EFS volumes also cannot be used for system boot volumes. AWS EC2 instances must use </a:t>
            </a:r>
            <a:r>
              <a:rPr lang="en-US" b="0" i="0" u="none" strike="noStrike" dirty="0">
                <a:solidFill>
                  <a:srgbClr val="0078CC"/>
                </a:solidFill>
                <a:effectLst/>
                <a:latin typeface="sofia-pro"/>
                <a:hlinkClick r:id="rId2"/>
              </a:rPr>
              <a:t>Elastic Block Store (EBS) volumes</a:t>
            </a:r>
            <a:r>
              <a:rPr lang="en-US" b="0" i="0" dirty="0">
                <a:solidFill>
                  <a:srgbClr val="1D1D1D"/>
                </a:solidFill>
                <a:effectLst/>
                <a:latin typeface="sofia-pro"/>
              </a:rPr>
              <a:t> for booting their systems. EBS volumes are like EFS volumes with one exception. An EBS volume can only be connected to one EC2 instance or server, while EFS volumes can be connected to several EC2 instances and on-premises resources.</a:t>
            </a:r>
          </a:p>
        </p:txBody>
      </p:sp>
      <p:pic>
        <p:nvPicPr>
          <p:cNvPr id="4" name="image3.png">
            <a:extLst>
              <a:ext uri="{FF2B5EF4-FFF2-40B4-BE49-F238E27FC236}">
                <a16:creationId xmlns:a16="http://schemas.microsoft.com/office/drawing/2014/main" id="{1DF19C46-73B1-C51F-92D3-2DE5A82C321D}"/>
              </a:ext>
            </a:extLst>
          </p:cNvPr>
          <p:cNvPicPr/>
          <p:nvPr/>
        </p:nvPicPr>
        <p:blipFill>
          <a:blip r:embed="rId3"/>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110</a:t>
            </a:fld>
            <a:endParaRPr lang="en-IN"/>
          </a:p>
        </p:txBody>
      </p:sp>
    </p:spTree>
    <p:extLst>
      <p:ext uri="{BB962C8B-B14F-4D97-AF65-F5344CB8AC3E}">
        <p14:creationId xmlns:p14="http://schemas.microsoft.com/office/powerpoint/2010/main" val="21949077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96CBA-ACFF-511B-A9B6-21D09C7AB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5F164E-3507-90D0-26A9-7F42C0AA0690}"/>
              </a:ext>
            </a:extLst>
          </p:cNvPr>
          <p:cNvSpPr>
            <a:spLocks noGrp="1"/>
          </p:cNvSpPr>
          <p:nvPr>
            <p:ph type="title"/>
          </p:nvPr>
        </p:nvSpPr>
        <p:spPr>
          <a:xfrm>
            <a:off x="274320" y="365125"/>
            <a:ext cx="11079480" cy="975995"/>
          </a:xfrm>
        </p:spPr>
        <p:txBody>
          <a:bodyPr>
            <a:normAutofit/>
          </a:bodyPr>
          <a:lstStyle/>
          <a:p>
            <a:r>
              <a:rPr lang="en-US" sz="4000" b="1" dirty="0"/>
              <a:t>How Does EFS Work?</a:t>
            </a:r>
            <a:endParaRPr lang="en-IN" sz="4000" b="1" dirty="0"/>
          </a:p>
        </p:txBody>
      </p:sp>
      <p:sp>
        <p:nvSpPr>
          <p:cNvPr id="3" name="Content Placeholder 2">
            <a:extLst>
              <a:ext uri="{FF2B5EF4-FFF2-40B4-BE49-F238E27FC236}">
                <a16:creationId xmlns:a16="http://schemas.microsoft.com/office/drawing/2014/main" id="{3483E4DF-5F01-9DB7-BF8D-B57ABA3AE53A}"/>
              </a:ext>
            </a:extLst>
          </p:cNvPr>
          <p:cNvSpPr>
            <a:spLocks noGrp="1"/>
          </p:cNvSpPr>
          <p:nvPr>
            <p:ph idx="1"/>
          </p:nvPr>
        </p:nvSpPr>
        <p:spPr>
          <a:xfrm>
            <a:off x="274320" y="1178926"/>
            <a:ext cx="11765280" cy="5313950"/>
          </a:xfrm>
        </p:spPr>
        <p:txBody>
          <a:bodyPr>
            <a:normAutofit fontScale="85000" lnSpcReduction="20000"/>
          </a:bodyPr>
          <a:lstStyle/>
          <a:p>
            <a:pPr>
              <a:spcAft>
                <a:spcPts val="1125"/>
              </a:spcAft>
            </a:pPr>
            <a:r>
              <a:rPr lang="en-US" i="0" dirty="0">
                <a:solidFill>
                  <a:srgbClr val="000000"/>
                </a:solidFill>
                <a:effectLst/>
                <a:latin typeface="Inter"/>
              </a:rPr>
              <a:t>EFS can be created using the EC2-Instance where it will be created in a specific region and distributed across multiple availability zones for the purpose of high availability and durability. You can choose the EFS based on the I/Ops you are going to perform.</a:t>
            </a:r>
          </a:p>
          <a:p>
            <a:pPr>
              <a:spcAft>
                <a:spcPts val="1125"/>
              </a:spcAft>
            </a:pPr>
            <a:r>
              <a:rPr lang="en-US" i="0" dirty="0">
                <a:solidFill>
                  <a:srgbClr val="000000"/>
                </a:solidFill>
                <a:effectLst/>
                <a:latin typeface="Inter"/>
              </a:rPr>
              <a:t>Once the EFS is created you need to set up mount targets which will provide the connectivity to your EFS file system. </a:t>
            </a:r>
            <a:r>
              <a:rPr lang="en-US" b="0" i="0" dirty="0">
                <a:solidFill>
                  <a:srgbClr val="1C1E21"/>
                </a:solidFill>
                <a:effectLst/>
                <a:latin typeface="Geist-Regular"/>
              </a:rPr>
              <a:t>An EFS (Elastic File System) Mount Target is a network endpoint that enables an EC2 instance to communicate with an EFS file system within a Virtual Private Cloud (VPC). </a:t>
            </a:r>
            <a:r>
              <a:rPr lang="en-US" i="0" dirty="0">
                <a:solidFill>
                  <a:srgbClr val="000000"/>
                </a:solidFill>
                <a:effectLst/>
                <a:latin typeface="Inter"/>
              </a:rPr>
              <a:t>Following are some of the resources which you can mount on EFS.</a:t>
            </a:r>
          </a:p>
          <a:p>
            <a:pPr>
              <a:spcAft>
                <a:spcPts val="1125"/>
              </a:spcAft>
              <a:buFont typeface="Wingdings" panose="05000000000000000000" pitchFamily="2" charset="2"/>
              <a:buChar char="Ø"/>
            </a:pPr>
            <a:r>
              <a:rPr lang="en-US" i="0" dirty="0">
                <a:solidFill>
                  <a:srgbClr val="000000"/>
                </a:solidFill>
                <a:effectLst/>
                <a:latin typeface="Inter"/>
              </a:rPr>
              <a:t>Amazon EC2.</a:t>
            </a:r>
          </a:p>
          <a:p>
            <a:pPr>
              <a:spcAft>
                <a:spcPts val="1125"/>
              </a:spcAft>
              <a:buFont typeface="Wingdings" panose="05000000000000000000" pitchFamily="2" charset="2"/>
              <a:buChar char="Ø"/>
            </a:pPr>
            <a:r>
              <a:rPr lang="en-US" i="0" dirty="0">
                <a:solidFill>
                  <a:srgbClr val="000000"/>
                </a:solidFill>
                <a:effectLst/>
                <a:latin typeface="Inter"/>
              </a:rPr>
              <a:t>Amazon ECS.</a:t>
            </a:r>
          </a:p>
          <a:p>
            <a:pPr>
              <a:spcAft>
                <a:spcPts val="1125"/>
              </a:spcAft>
              <a:buFont typeface="Wingdings" panose="05000000000000000000" pitchFamily="2" charset="2"/>
              <a:buChar char="Ø"/>
            </a:pPr>
            <a:r>
              <a:rPr lang="en-US" i="0" dirty="0">
                <a:solidFill>
                  <a:srgbClr val="000000"/>
                </a:solidFill>
                <a:effectLst/>
                <a:latin typeface="Inter"/>
              </a:rPr>
              <a:t>Amazon EKS.</a:t>
            </a:r>
          </a:p>
          <a:p>
            <a:pPr>
              <a:spcAft>
                <a:spcPts val="1125"/>
              </a:spcAft>
              <a:buFont typeface="Wingdings" panose="05000000000000000000" pitchFamily="2" charset="2"/>
              <a:buChar char="Ø"/>
            </a:pPr>
            <a:r>
              <a:rPr lang="en-US" i="0" dirty="0">
                <a:solidFill>
                  <a:srgbClr val="000000"/>
                </a:solidFill>
                <a:effectLst/>
                <a:latin typeface="Inter"/>
              </a:rPr>
              <a:t>AWS </a:t>
            </a:r>
            <a:r>
              <a:rPr lang="en-US" i="0" dirty="0" err="1">
                <a:solidFill>
                  <a:srgbClr val="000000"/>
                </a:solidFill>
                <a:effectLst/>
                <a:latin typeface="Inter"/>
              </a:rPr>
              <a:t>Fargate</a:t>
            </a:r>
            <a:r>
              <a:rPr lang="en-US" i="0" dirty="0">
                <a:solidFill>
                  <a:srgbClr val="000000"/>
                </a:solidFill>
                <a:effectLst/>
                <a:latin typeface="Inter"/>
              </a:rPr>
              <a:t>.</a:t>
            </a:r>
          </a:p>
          <a:p>
            <a:pPr>
              <a:spcAft>
                <a:spcPts val="1125"/>
              </a:spcAft>
              <a:buFont typeface="Wingdings" panose="05000000000000000000" pitchFamily="2" charset="2"/>
              <a:buChar char="Ø"/>
            </a:pPr>
            <a:r>
              <a:rPr lang="en-US" i="0" dirty="0">
                <a:solidFill>
                  <a:srgbClr val="000000"/>
                </a:solidFill>
                <a:effectLst/>
                <a:latin typeface="Inter"/>
              </a:rPr>
              <a:t>AWS lambda and some other servers.</a:t>
            </a:r>
          </a:p>
          <a:p>
            <a:pPr>
              <a:spcAft>
                <a:spcPts val="1125"/>
              </a:spcAft>
            </a:pPr>
            <a:endParaRPr lang="en-US" i="0" dirty="0">
              <a:solidFill>
                <a:srgbClr val="000000"/>
              </a:solidFill>
              <a:effectLst/>
              <a:latin typeface="Inter"/>
            </a:endParaRPr>
          </a:p>
        </p:txBody>
      </p:sp>
      <p:pic>
        <p:nvPicPr>
          <p:cNvPr id="4" name="image3.png">
            <a:extLst>
              <a:ext uri="{FF2B5EF4-FFF2-40B4-BE49-F238E27FC236}">
                <a16:creationId xmlns:a16="http://schemas.microsoft.com/office/drawing/2014/main" id="{E7BFA9A5-E55B-2FBF-567E-17EF817FCC83}"/>
              </a:ext>
            </a:extLst>
          </p:cNvPr>
          <p:cNvPicPr/>
          <p:nvPr/>
        </p:nvPicPr>
        <p:blipFill>
          <a:blip r:embed="rId2"/>
          <a:srcRect/>
          <a:stretch>
            <a:fillRect/>
          </a:stretch>
        </p:blipFill>
        <p:spPr>
          <a:xfrm>
            <a:off x="9249386" y="23860"/>
            <a:ext cx="2921635" cy="1155065"/>
          </a:xfrm>
          <a:prstGeom prst="rect">
            <a:avLst/>
          </a:prstGeom>
          <a:ln/>
        </p:spPr>
      </p:pic>
      <p:pic>
        <p:nvPicPr>
          <p:cNvPr id="6" name="Picture 5">
            <a:extLst>
              <a:ext uri="{FF2B5EF4-FFF2-40B4-BE49-F238E27FC236}">
                <a16:creationId xmlns:a16="http://schemas.microsoft.com/office/drawing/2014/main" id="{3C956528-35BE-46A5-0B17-FDBDF08E396F}"/>
              </a:ext>
            </a:extLst>
          </p:cNvPr>
          <p:cNvPicPr>
            <a:picLocks noChangeAspect="1"/>
          </p:cNvPicPr>
          <p:nvPr/>
        </p:nvPicPr>
        <p:blipFill>
          <a:blip r:embed="rId3">
            <a:extLst>
              <a:ext uri="{28A0092B-C50C-407E-A947-70E740481C1C}">
                <a14:useLocalDpi xmlns:a14="http://schemas.microsoft.com/office/drawing/2010/main" val="0"/>
              </a:ext>
            </a:extLst>
          </a:blip>
          <a:srcRect l="24000" t="35104" r="30125" b="29990"/>
          <a:stretch/>
        </p:blipFill>
        <p:spPr>
          <a:xfrm>
            <a:off x="6096000" y="3535680"/>
            <a:ext cx="5593080" cy="2392680"/>
          </a:xfrm>
          <a:prstGeom prst="rect">
            <a:avLst/>
          </a:prstGeom>
        </p:spPr>
      </p:pic>
      <p:sp>
        <p:nvSpPr>
          <p:cNvPr id="5" name="Slide Number Placeholder 4"/>
          <p:cNvSpPr>
            <a:spLocks noGrp="1"/>
          </p:cNvSpPr>
          <p:nvPr>
            <p:ph type="sldNum" sz="quarter" idx="12"/>
          </p:nvPr>
        </p:nvSpPr>
        <p:spPr/>
        <p:txBody>
          <a:bodyPr/>
          <a:lstStyle/>
          <a:p>
            <a:fld id="{2980B001-E400-4EE6-BBEB-8763B5B5593A}" type="slidenum">
              <a:rPr lang="en-IN" smtClean="0"/>
              <a:t>111</a:t>
            </a:fld>
            <a:endParaRPr lang="en-IN"/>
          </a:p>
        </p:txBody>
      </p:sp>
    </p:spTree>
    <p:extLst>
      <p:ext uri="{BB962C8B-B14F-4D97-AF65-F5344CB8AC3E}">
        <p14:creationId xmlns:p14="http://schemas.microsoft.com/office/powerpoint/2010/main" val="2860374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BB4C8-B519-A9B5-BF25-A3AF102AF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C89058-96B7-C98F-96F6-FBD2720211C6}"/>
              </a:ext>
            </a:extLst>
          </p:cNvPr>
          <p:cNvSpPr>
            <a:spLocks noGrp="1"/>
          </p:cNvSpPr>
          <p:nvPr>
            <p:ph type="title"/>
          </p:nvPr>
        </p:nvSpPr>
        <p:spPr>
          <a:xfrm>
            <a:off x="274320" y="365125"/>
            <a:ext cx="11079480" cy="975995"/>
          </a:xfrm>
        </p:spPr>
        <p:txBody>
          <a:bodyPr>
            <a:normAutofit/>
          </a:bodyPr>
          <a:lstStyle/>
          <a:p>
            <a:r>
              <a:rPr lang="en-US" sz="4000" b="1" dirty="0"/>
              <a:t>Different Storage Classes in AWS EFS</a:t>
            </a:r>
          </a:p>
        </p:txBody>
      </p:sp>
      <p:sp>
        <p:nvSpPr>
          <p:cNvPr id="3" name="Content Placeholder 2">
            <a:extLst>
              <a:ext uri="{FF2B5EF4-FFF2-40B4-BE49-F238E27FC236}">
                <a16:creationId xmlns:a16="http://schemas.microsoft.com/office/drawing/2014/main" id="{6A3E28B4-288C-12F3-3F46-58BA45680058}"/>
              </a:ext>
            </a:extLst>
          </p:cNvPr>
          <p:cNvSpPr>
            <a:spLocks noGrp="1"/>
          </p:cNvSpPr>
          <p:nvPr>
            <p:ph idx="1"/>
          </p:nvPr>
        </p:nvSpPr>
        <p:spPr>
          <a:xfrm>
            <a:off x="274320" y="1178926"/>
            <a:ext cx="11765280" cy="5313950"/>
          </a:xfrm>
        </p:spPr>
        <p:txBody>
          <a:bodyPr>
            <a:normAutofit fontScale="92500" lnSpcReduction="20000"/>
          </a:bodyPr>
          <a:lstStyle/>
          <a:p>
            <a:pPr marL="0" indent="0">
              <a:spcAft>
                <a:spcPts val="1125"/>
              </a:spcAft>
              <a:buNone/>
            </a:pPr>
            <a:r>
              <a:rPr lang="en-US" b="1" i="0" dirty="0">
                <a:solidFill>
                  <a:srgbClr val="000000"/>
                </a:solidFill>
                <a:effectLst/>
                <a:latin typeface="Inter"/>
              </a:rPr>
              <a:t>Standard storage class</a:t>
            </a:r>
          </a:p>
          <a:p>
            <a:pPr>
              <a:spcAft>
                <a:spcPts val="1125"/>
              </a:spcAft>
            </a:pPr>
            <a:r>
              <a:rPr lang="en-US" i="0" dirty="0">
                <a:solidFill>
                  <a:srgbClr val="000000"/>
                </a:solidFill>
                <a:effectLst/>
                <a:latin typeface="Inter"/>
              </a:rPr>
              <a:t>This is the default storage class for EFS.</a:t>
            </a:r>
          </a:p>
          <a:p>
            <a:pPr>
              <a:spcAft>
                <a:spcPts val="1125"/>
              </a:spcAft>
            </a:pPr>
            <a:r>
              <a:rPr lang="en-US" i="0" dirty="0">
                <a:solidFill>
                  <a:srgbClr val="000000"/>
                </a:solidFill>
                <a:effectLst/>
                <a:latin typeface="Inter"/>
              </a:rPr>
              <a:t>The user is only charged for the amount of storage used.</a:t>
            </a:r>
          </a:p>
          <a:p>
            <a:pPr>
              <a:spcAft>
                <a:spcPts val="1125"/>
              </a:spcAft>
            </a:pPr>
            <a:r>
              <a:rPr lang="en-US" i="0" dirty="0">
                <a:solidFill>
                  <a:srgbClr val="000000"/>
                </a:solidFill>
                <a:effectLst/>
                <a:latin typeface="Inter"/>
              </a:rPr>
              <a:t>This is recommended for storing frequently accessed files.</a:t>
            </a:r>
          </a:p>
          <a:p>
            <a:pPr marL="0" indent="0">
              <a:spcAft>
                <a:spcPts val="1125"/>
              </a:spcAft>
              <a:buNone/>
            </a:pPr>
            <a:r>
              <a:rPr lang="en-US" b="1" i="0" dirty="0">
                <a:solidFill>
                  <a:srgbClr val="000000"/>
                </a:solidFill>
                <a:effectLst/>
                <a:latin typeface="Inter"/>
              </a:rPr>
              <a:t>Infrequently Accessed storage class(One Zone)</a:t>
            </a:r>
          </a:p>
          <a:p>
            <a:pPr>
              <a:spcAft>
                <a:spcPts val="1125"/>
              </a:spcAft>
            </a:pPr>
            <a:r>
              <a:rPr lang="en-US" i="0" dirty="0">
                <a:solidFill>
                  <a:srgbClr val="000000"/>
                </a:solidFill>
                <a:effectLst/>
                <a:latin typeface="Inter"/>
              </a:rPr>
              <a:t>Cheaper storage space.</a:t>
            </a:r>
          </a:p>
          <a:p>
            <a:pPr>
              <a:spcAft>
                <a:spcPts val="1125"/>
              </a:spcAft>
            </a:pPr>
            <a:r>
              <a:rPr lang="en-US" i="0" dirty="0">
                <a:solidFill>
                  <a:srgbClr val="000000"/>
                </a:solidFill>
                <a:effectLst/>
                <a:latin typeface="Inter"/>
              </a:rPr>
              <a:t>Recommended for rarely accessed files.</a:t>
            </a:r>
          </a:p>
          <a:p>
            <a:pPr>
              <a:spcAft>
                <a:spcPts val="1125"/>
              </a:spcAft>
            </a:pPr>
            <a:r>
              <a:rPr lang="en-US" i="0" dirty="0">
                <a:solidFill>
                  <a:srgbClr val="000000"/>
                </a:solidFill>
                <a:effectLst/>
                <a:latin typeface="Inter"/>
              </a:rPr>
              <a:t>Increased latency when reading or writing files.</a:t>
            </a:r>
          </a:p>
          <a:p>
            <a:pPr>
              <a:spcAft>
                <a:spcPts val="1125"/>
              </a:spcAft>
            </a:pPr>
            <a:r>
              <a:rPr lang="en-US" i="0" dirty="0">
                <a:solidFill>
                  <a:srgbClr val="000000"/>
                </a:solidFill>
                <a:effectLst/>
                <a:latin typeface="Inter"/>
              </a:rPr>
              <a:t>The user is charged not only for the storage of files but also charged for read and write operations.</a:t>
            </a:r>
          </a:p>
        </p:txBody>
      </p:sp>
      <p:pic>
        <p:nvPicPr>
          <p:cNvPr id="4" name="image3.png">
            <a:extLst>
              <a:ext uri="{FF2B5EF4-FFF2-40B4-BE49-F238E27FC236}">
                <a16:creationId xmlns:a16="http://schemas.microsoft.com/office/drawing/2014/main" id="{A8D402E9-966A-7DCA-14A8-2FD969897F2D}"/>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112</a:t>
            </a:fld>
            <a:endParaRPr lang="en-IN"/>
          </a:p>
        </p:txBody>
      </p:sp>
    </p:spTree>
    <p:extLst>
      <p:ext uri="{BB962C8B-B14F-4D97-AF65-F5344CB8AC3E}">
        <p14:creationId xmlns:p14="http://schemas.microsoft.com/office/powerpoint/2010/main" val="37081483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45BB5-CB53-E3C5-7715-8AECD2E370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B73B5-522F-6269-3CD4-F2AB35F6950E}"/>
              </a:ext>
            </a:extLst>
          </p:cNvPr>
          <p:cNvSpPr>
            <a:spLocks noGrp="1"/>
          </p:cNvSpPr>
          <p:nvPr>
            <p:ph type="title"/>
          </p:nvPr>
        </p:nvSpPr>
        <p:spPr>
          <a:xfrm>
            <a:off x="274320" y="365125"/>
            <a:ext cx="11079480" cy="975995"/>
          </a:xfrm>
        </p:spPr>
        <p:txBody>
          <a:bodyPr>
            <a:normAutofit/>
          </a:bodyPr>
          <a:lstStyle/>
          <a:p>
            <a:r>
              <a:rPr lang="en-US" sz="4000" b="1" dirty="0"/>
              <a:t>Use Cases Of EFS</a:t>
            </a:r>
            <a:endParaRPr lang="en-IN" sz="4000" b="1" dirty="0"/>
          </a:p>
        </p:txBody>
      </p:sp>
      <p:sp>
        <p:nvSpPr>
          <p:cNvPr id="3" name="Content Placeholder 2">
            <a:extLst>
              <a:ext uri="{FF2B5EF4-FFF2-40B4-BE49-F238E27FC236}">
                <a16:creationId xmlns:a16="http://schemas.microsoft.com/office/drawing/2014/main" id="{3223C3AF-9824-B88D-873B-8CF88DCA1459}"/>
              </a:ext>
            </a:extLst>
          </p:cNvPr>
          <p:cNvSpPr>
            <a:spLocks noGrp="1"/>
          </p:cNvSpPr>
          <p:nvPr>
            <p:ph idx="1"/>
          </p:nvPr>
        </p:nvSpPr>
        <p:spPr>
          <a:xfrm>
            <a:off x="274320" y="1178926"/>
            <a:ext cx="11765280" cy="5313950"/>
          </a:xfrm>
        </p:spPr>
        <p:txBody>
          <a:bodyPr>
            <a:normAutofit/>
          </a:bodyPr>
          <a:lstStyle/>
          <a:p>
            <a:pPr>
              <a:spcAft>
                <a:spcPts val="1125"/>
              </a:spcAft>
            </a:pPr>
            <a:r>
              <a:rPr lang="en-US" i="0" dirty="0">
                <a:solidFill>
                  <a:srgbClr val="000000"/>
                </a:solidFill>
                <a:effectLst/>
                <a:latin typeface="Inter"/>
              </a:rPr>
              <a:t>Secured file sharing: You can share your files in every secured manner and in a faster and easier way and also ensures consistency across the system.</a:t>
            </a:r>
          </a:p>
          <a:p>
            <a:pPr>
              <a:spcAft>
                <a:spcPts val="1125"/>
              </a:spcAft>
            </a:pPr>
            <a:r>
              <a:rPr lang="en-US" i="0" dirty="0">
                <a:solidFill>
                  <a:srgbClr val="000000"/>
                </a:solidFill>
                <a:effectLst/>
                <a:latin typeface="Inter"/>
              </a:rPr>
              <a:t>Web Hosting: Well suited for web servers where multiple web servers can access the file system and can store the data EFS also scales whenever the data incoming is increased.</a:t>
            </a:r>
          </a:p>
          <a:p>
            <a:pPr>
              <a:spcAft>
                <a:spcPts val="1125"/>
              </a:spcAft>
            </a:pPr>
            <a:r>
              <a:rPr lang="en-US" i="0" dirty="0">
                <a:solidFill>
                  <a:srgbClr val="000000"/>
                </a:solidFill>
                <a:effectLst/>
                <a:latin typeface="Inter"/>
              </a:rPr>
              <a:t>Modernize application development: You can share the data from the AWS resources like ECS, EKS, and any serverless web applications in an efficient manner and without more management required.</a:t>
            </a:r>
          </a:p>
          <a:p>
            <a:pPr>
              <a:spcAft>
                <a:spcPts val="1125"/>
              </a:spcAft>
            </a:pPr>
            <a:r>
              <a:rPr lang="en-US" i="0" dirty="0">
                <a:solidFill>
                  <a:srgbClr val="000000"/>
                </a:solidFill>
                <a:effectLst/>
                <a:latin typeface="Inter"/>
              </a:rPr>
              <a:t>Machine Learning and AI Workloads: EFS is well suited for large data AI applications where multiple instances and containers will access the same data improving collaboration and reducing data duplication</a:t>
            </a:r>
          </a:p>
        </p:txBody>
      </p:sp>
      <p:pic>
        <p:nvPicPr>
          <p:cNvPr id="4" name="image3.png">
            <a:extLst>
              <a:ext uri="{FF2B5EF4-FFF2-40B4-BE49-F238E27FC236}">
                <a16:creationId xmlns:a16="http://schemas.microsoft.com/office/drawing/2014/main" id="{8BA5F187-CAE5-AAB9-7E84-F09E30DD3114}"/>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113</a:t>
            </a:fld>
            <a:endParaRPr lang="en-IN"/>
          </a:p>
        </p:txBody>
      </p:sp>
    </p:spTree>
    <p:extLst>
      <p:ext uri="{BB962C8B-B14F-4D97-AF65-F5344CB8AC3E}">
        <p14:creationId xmlns:p14="http://schemas.microsoft.com/office/powerpoint/2010/main" val="21273624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0CBBF-C19B-9A3C-2530-7D99491F5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3C592-8133-0786-D60D-66E5669BD3D2}"/>
              </a:ext>
            </a:extLst>
          </p:cNvPr>
          <p:cNvSpPr>
            <a:spLocks noGrp="1"/>
          </p:cNvSpPr>
          <p:nvPr>
            <p:ph type="title"/>
          </p:nvPr>
        </p:nvSpPr>
        <p:spPr>
          <a:xfrm>
            <a:off x="274320" y="365125"/>
            <a:ext cx="11079480" cy="975995"/>
          </a:xfrm>
        </p:spPr>
        <p:txBody>
          <a:bodyPr>
            <a:normAutofit/>
          </a:bodyPr>
          <a:lstStyle/>
          <a:p>
            <a:r>
              <a:rPr lang="en-US" sz="4000" b="1" dirty="0"/>
              <a:t>When To Choose Amazon EFS?</a:t>
            </a:r>
            <a:endParaRPr lang="en-IN" sz="4000" b="1" dirty="0"/>
          </a:p>
        </p:txBody>
      </p:sp>
      <p:sp>
        <p:nvSpPr>
          <p:cNvPr id="3" name="Content Placeholder 2">
            <a:extLst>
              <a:ext uri="{FF2B5EF4-FFF2-40B4-BE49-F238E27FC236}">
                <a16:creationId xmlns:a16="http://schemas.microsoft.com/office/drawing/2014/main" id="{FBABA1E8-8F81-9B2A-26B5-E3793B0B4F5D}"/>
              </a:ext>
            </a:extLst>
          </p:cNvPr>
          <p:cNvSpPr>
            <a:spLocks noGrp="1"/>
          </p:cNvSpPr>
          <p:nvPr>
            <p:ph idx="1"/>
          </p:nvPr>
        </p:nvSpPr>
        <p:spPr>
          <a:xfrm>
            <a:off x="274320" y="1178926"/>
            <a:ext cx="11765280" cy="5313950"/>
          </a:xfrm>
        </p:spPr>
        <p:txBody>
          <a:bodyPr>
            <a:normAutofit fontScale="85000" lnSpcReduction="20000"/>
          </a:bodyPr>
          <a:lstStyle/>
          <a:p>
            <a:pPr marL="0" indent="0">
              <a:spcAft>
                <a:spcPts val="1125"/>
              </a:spcAft>
              <a:buNone/>
            </a:pPr>
            <a:r>
              <a:rPr lang="en-US" i="0" dirty="0">
                <a:solidFill>
                  <a:srgbClr val="000000"/>
                </a:solidFill>
                <a:effectLst/>
                <a:latin typeface="Inter"/>
              </a:rPr>
              <a:t>Amazon EFS is suitable for the following scenarios:</a:t>
            </a:r>
          </a:p>
          <a:p>
            <a:pPr>
              <a:spcAft>
                <a:spcPts val="1125"/>
              </a:spcAft>
            </a:pPr>
            <a:r>
              <a:rPr lang="en-US" b="1" i="0" dirty="0">
                <a:solidFill>
                  <a:srgbClr val="000000"/>
                </a:solidFill>
                <a:effectLst/>
                <a:latin typeface="Inter"/>
              </a:rPr>
              <a:t>Shared File Storage: </a:t>
            </a:r>
            <a:r>
              <a:rPr lang="en-US" i="0" dirty="0">
                <a:solidFill>
                  <a:srgbClr val="000000"/>
                </a:solidFill>
                <a:effectLst/>
                <a:latin typeface="Inter"/>
              </a:rPr>
              <a:t>If the multiple EC2-Instances have to access the same data. EFS management of shared data and ensures consistency across instances.</a:t>
            </a:r>
          </a:p>
          <a:p>
            <a:pPr>
              <a:spcAft>
                <a:spcPts val="1125"/>
              </a:spcAft>
            </a:pPr>
            <a:r>
              <a:rPr lang="en-US" b="1" i="0" dirty="0">
                <a:solidFill>
                  <a:srgbClr val="000000"/>
                </a:solidFill>
                <a:effectLst/>
                <a:latin typeface="Inter"/>
              </a:rPr>
              <a:t>Scalability: </a:t>
            </a:r>
            <a:r>
              <a:rPr lang="en-US" i="0" dirty="0">
                <a:solidFill>
                  <a:srgbClr val="000000"/>
                </a:solidFill>
                <a:effectLst/>
                <a:latin typeface="Inter"/>
              </a:rPr>
              <a:t>EFS can increase and decrease its storage capacity depending on the incoming data. If you don’t have an idea how much data is going to come to the store then you can use the Amazon EFS.</a:t>
            </a:r>
          </a:p>
          <a:p>
            <a:pPr>
              <a:spcAft>
                <a:spcPts val="1125"/>
              </a:spcAft>
            </a:pPr>
            <a:r>
              <a:rPr lang="en-US" b="1" i="0" dirty="0">
                <a:solidFill>
                  <a:srgbClr val="000000"/>
                </a:solidFill>
                <a:effectLst/>
                <a:latin typeface="Inter"/>
              </a:rPr>
              <a:t>Simplified Data Sharing: </a:t>
            </a:r>
            <a:r>
              <a:rPr lang="en-US" i="0" dirty="0">
                <a:solidFill>
                  <a:srgbClr val="000000"/>
                </a:solidFill>
                <a:effectLst/>
                <a:latin typeface="Inter"/>
              </a:rPr>
              <a:t>If different applications want the same data to use in a collaborative manner then you can choose the Amazon EFS. EFS can share large datasets across a group of instances.</a:t>
            </a:r>
          </a:p>
          <a:p>
            <a:pPr>
              <a:spcAft>
                <a:spcPts val="1125"/>
              </a:spcAft>
            </a:pPr>
            <a:r>
              <a:rPr lang="en-US" b="1" i="0" dirty="0">
                <a:solidFill>
                  <a:srgbClr val="000000"/>
                </a:solidFill>
                <a:effectLst/>
                <a:latin typeface="Inter"/>
              </a:rPr>
              <a:t>Use with Serverless Applications: </a:t>
            </a:r>
            <a:r>
              <a:rPr lang="en-US" i="0" dirty="0">
                <a:solidFill>
                  <a:srgbClr val="000000"/>
                </a:solidFill>
                <a:effectLst/>
                <a:latin typeface="Inter"/>
              </a:rPr>
              <a:t>Amazon EFS is well suited for the service like serverless computing services like some of the examples AWS lambda, EFS, and so on.</a:t>
            </a:r>
          </a:p>
          <a:p>
            <a:pPr>
              <a:spcAft>
                <a:spcPts val="1125"/>
              </a:spcAft>
            </a:pPr>
            <a:r>
              <a:rPr lang="en-US" b="1" i="0" dirty="0">
                <a:solidFill>
                  <a:srgbClr val="000000"/>
                </a:solidFill>
                <a:effectLst/>
                <a:latin typeface="Inter"/>
              </a:rPr>
              <a:t>Pay-as-You-go-Model: </a:t>
            </a:r>
            <a:r>
              <a:rPr lang="en-US" i="0" dirty="0">
                <a:solidFill>
                  <a:srgbClr val="000000"/>
                </a:solidFill>
                <a:effectLst/>
                <a:latin typeface="Inter"/>
              </a:rPr>
              <a:t>If your application is having unpredictable storage growth then there is no need of paying upfront or no need of any prior commitments. You pay only for the storage that you are going to use.</a:t>
            </a:r>
          </a:p>
        </p:txBody>
      </p:sp>
      <p:pic>
        <p:nvPicPr>
          <p:cNvPr id="4" name="image3.png">
            <a:extLst>
              <a:ext uri="{FF2B5EF4-FFF2-40B4-BE49-F238E27FC236}">
                <a16:creationId xmlns:a16="http://schemas.microsoft.com/office/drawing/2014/main" id="{46CE4CC6-23EC-60EE-8F47-B291DCA5BC19}"/>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114</a:t>
            </a:fld>
            <a:endParaRPr lang="en-IN"/>
          </a:p>
        </p:txBody>
      </p:sp>
    </p:spTree>
    <p:extLst>
      <p:ext uri="{BB962C8B-B14F-4D97-AF65-F5344CB8AC3E}">
        <p14:creationId xmlns:p14="http://schemas.microsoft.com/office/powerpoint/2010/main" val="3839955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8AEEF-65E7-2669-20C6-7C2E8E898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D3E01-D458-5C3A-4127-B8A3F0A405F1}"/>
              </a:ext>
            </a:extLst>
          </p:cNvPr>
          <p:cNvSpPr>
            <a:spLocks noGrp="1"/>
          </p:cNvSpPr>
          <p:nvPr>
            <p:ph type="title"/>
          </p:nvPr>
        </p:nvSpPr>
        <p:spPr>
          <a:xfrm>
            <a:off x="274320" y="365125"/>
            <a:ext cx="11079480" cy="1325563"/>
          </a:xfrm>
        </p:spPr>
        <p:txBody>
          <a:bodyPr>
            <a:normAutofit/>
          </a:bodyPr>
          <a:lstStyle/>
          <a:p>
            <a:r>
              <a:rPr lang="en-US" sz="4000" b="1" dirty="0"/>
              <a:t>AWS EC2 Instance Types</a:t>
            </a:r>
            <a:endParaRPr lang="en-IN" sz="4000" b="1" dirty="0"/>
          </a:p>
        </p:txBody>
      </p:sp>
      <p:sp>
        <p:nvSpPr>
          <p:cNvPr id="3" name="Content Placeholder 2">
            <a:extLst>
              <a:ext uri="{FF2B5EF4-FFF2-40B4-BE49-F238E27FC236}">
                <a16:creationId xmlns:a16="http://schemas.microsoft.com/office/drawing/2014/main" id="{1EC9083F-69A6-C068-FE00-89081C8B6CED}"/>
              </a:ext>
            </a:extLst>
          </p:cNvPr>
          <p:cNvSpPr>
            <a:spLocks noGrp="1"/>
          </p:cNvSpPr>
          <p:nvPr>
            <p:ph idx="1"/>
          </p:nvPr>
        </p:nvSpPr>
        <p:spPr>
          <a:xfrm>
            <a:off x="487680" y="1341120"/>
            <a:ext cx="10866120" cy="4835843"/>
          </a:xfrm>
        </p:spPr>
        <p:txBody>
          <a:bodyPr>
            <a:normAutofit/>
          </a:bodyPr>
          <a:lstStyle/>
          <a:p>
            <a:pPr marL="0" indent="0">
              <a:buNone/>
            </a:pPr>
            <a:r>
              <a:rPr lang="en-US" b="1" dirty="0"/>
              <a:t>5. Accelerated Computing Instances</a:t>
            </a:r>
          </a:p>
          <a:p>
            <a:r>
              <a:rPr lang="en-US" dirty="0"/>
              <a:t>It facilitates with providing hardware accelerators or co-processors for graphics processing and parallel computations.</a:t>
            </a:r>
          </a:p>
          <a:p>
            <a:r>
              <a:rPr lang="en-US" dirty="0"/>
              <a:t>It is ideal for machine learning, gaming, and 3D rendering.</a:t>
            </a:r>
          </a:p>
          <a:p>
            <a:r>
              <a:rPr lang="en-US" dirty="0"/>
              <a:t>Examples: P3, G4 instances.</a:t>
            </a:r>
            <a:endParaRPr lang="en-IN" dirty="0"/>
          </a:p>
        </p:txBody>
      </p:sp>
      <p:pic>
        <p:nvPicPr>
          <p:cNvPr id="4" name="image3.png">
            <a:extLst>
              <a:ext uri="{FF2B5EF4-FFF2-40B4-BE49-F238E27FC236}">
                <a16:creationId xmlns:a16="http://schemas.microsoft.com/office/drawing/2014/main" id="{6CCFE8AD-C6A2-2B9F-ED4B-621F735FD0C9}"/>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12</a:t>
            </a:fld>
            <a:endParaRPr lang="en-IN"/>
          </a:p>
        </p:txBody>
      </p:sp>
    </p:spTree>
    <p:extLst>
      <p:ext uri="{BB962C8B-B14F-4D97-AF65-F5344CB8AC3E}">
        <p14:creationId xmlns:p14="http://schemas.microsoft.com/office/powerpoint/2010/main" val="1767062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4787B-48A6-DF5D-AF12-158270402F56}"/>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85C62407-97F5-F0C0-8543-C9220813CE56}"/>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9094768D-8441-EB33-4B94-DF6A449C0C38}"/>
              </a:ext>
            </a:extLst>
          </p:cNvPr>
          <p:cNvSpPr>
            <a:spLocks noGrp="1"/>
          </p:cNvSpPr>
          <p:nvPr>
            <p:ph type="sldNum" sz="quarter" idx="12"/>
          </p:nvPr>
        </p:nvSpPr>
        <p:spPr/>
        <p:txBody>
          <a:bodyPr/>
          <a:lstStyle/>
          <a:p>
            <a:fld id="{2980B001-E400-4EE6-BBEB-8763B5B5593A}" type="slidenum">
              <a:rPr lang="en-IN" smtClean="0"/>
              <a:t>13</a:t>
            </a:fld>
            <a:endParaRPr lang="en-IN"/>
          </a:p>
        </p:txBody>
      </p:sp>
      <p:pic>
        <p:nvPicPr>
          <p:cNvPr id="8" name="Content Placeholder 7">
            <a:extLst>
              <a:ext uri="{FF2B5EF4-FFF2-40B4-BE49-F238E27FC236}">
                <a16:creationId xmlns:a16="http://schemas.microsoft.com/office/drawing/2014/main" id="{07DF51E0-5E32-4B22-1300-92199F1AAAAC}"/>
              </a:ext>
            </a:extLst>
          </p:cNvPr>
          <p:cNvPicPr>
            <a:picLocks noGrp="1" noChangeAspect="1"/>
          </p:cNvPicPr>
          <p:nvPr>
            <p:ph idx="1"/>
          </p:nvPr>
        </p:nvPicPr>
        <p:blipFill>
          <a:blip r:embed="rId3"/>
          <a:stretch>
            <a:fillRect/>
          </a:stretch>
        </p:blipFill>
        <p:spPr>
          <a:xfrm>
            <a:off x="472441" y="1172420"/>
            <a:ext cx="9159240" cy="5004543"/>
          </a:xfrm>
          <a:prstGeom prst="rect">
            <a:avLst/>
          </a:prstGeom>
        </p:spPr>
      </p:pic>
    </p:spTree>
    <p:extLst>
      <p:ext uri="{BB962C8B-B14F-4D97-AF65-F5344CB8AC3E}">
        <p14:creationId xmlns:p14="http://schemas.microsoft.com/office/powerpoint/2010/main" val="372662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99B4F-8C1B-D503-7E6F-5BF4B6D51DB5}"/>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A61363CB-23AB-D199-F415-C3F512E03E10}"/>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B9297921-1AB6-81F6-4CDE-68646554238B}"/>
              </a:ext>
            </a:extLst>
          </p:cNvPr>
          <p:cNvSpPr>
            <a:spLocks noGrp="1"/>
          </p:cNvSpPr>
          <p:nvPr>
            <p:ph type="sldNum" sz="quarter" idx="12"/>
          </p:nvPr>
        </p:nvSpPr>
        <p:spPr/>
        <p:txBody>
          <a:bodyPr/>
          <a:lstStyle/>
          <a:p>
            <a:fld id="{2980B001-E400-4EE6-BBEB-8763B5B5593A}" type="slidenum">
              <a:rPr lang="en-IN" smtClean="0"/>
              <a:t>14</a:t>
            </a:fld>
            <a:endParaRPr lang="en-IN"/>
          </a:p>
        </p:txBody>
      </p:sp>
      <p:pic>
        <p:nvPicPr>
          <p:cNvPr id="6" name="Content Placeholder 5">
            <a:extLst>
              <a:ext uri="{FF2B5EF4-FFF2-40B4-BE49-F238E27FC236}">
                <a16:creationId xmlns:a16="http://schemas.microsoft.com/office/drawing/2014/main" id="{7C3257A0-B670-F903-49FE-6251C8DFC2F2}"/>
              </a:ext>
            </a:extLst>
          </p:cNvPr>
          <p:cNvPicPr>
            <a:picLocks noGrp="1" noChangeAspect="1"/>
          </p:cNvPicPr>
          <p:nvPr>
            <p:ph idx="1"/>
          </p:nvPr>
        </p:nvPicPr>
        <p:blipFill>
          <a:blip r:embed="rId3"/>
          <a:stretch>
            <a:fillRect/>
          </a:stretch>
        </p:blipFill>
        <p:spPr>
          <a:xfrm>
            <a:off x="822960" y="1036320"/>
            <a:ext cx="10286999" cy="5140643"/>
          </a:xfrm>
          <a:prstGeom prst="rect">
            <a:avLst/>
          </a:prstGeom>
        </p:spPr>
      </p:pic>
    </p:spTree>
    <p:extLst>
      <p:ext uri="{BB962C8B-B14F-4D97-AF65-F5344CB8AC3E}">
        <p14:creationId xmlns:p14="http://schemas.microsoft.com/office/powerpoint/2010/main" val="255547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31FB-C497-57B3-A7AD-055B04402E72}"/>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F0B4EAC6-B0F9-14AF-9522-6D5AA4A0B82A}"/>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1EC57836-0BA8-5D65-326E-84985B31EB3C}"/>
              </a:ext>
            </a:extLst>
          </p:cNvPr>
          <p:cNvSpPr>
            <a:spLocks noGrp="1"/>
          </p:cNvSpPr>
          <p:nvPr>
            <p:ph type="sldNum" sz="quarter" idx="12"/>
          </p:nvPr>
        </p:nvSpPr>
        <p:spPr/>
        <p:txBody>
          <a:bodyPr/>
          <a:lstStyle/>
          <a:p>
            <a:fld id="{2980B001-E400-4EE6-BBEB-8763B5B5593A}" type="slidenum">
              <a:rPr lang="en-IN" smtClean="0"/>
              <a:t>15</a:t>
            </a:fld>
            <a:endParaRPr lang="en-IN"/>
          </a:p>
        </p:txBody>
      </p:sp>
      <p:pic>
        <p:nvPicPr>
          <p:cNvPr id="7" name="Content Placeholder 6">
            <a:extLst>
              <a:ext uri="{FF2B5EF4-FFF2-40B4-BE49-F238E27FC236}">
                <a16:creationId xmlns:a16="http://schemas.microsoft.com/office/drawing/2014/main" id="{932CBAFE-F1F1-068C-A475-DF62D1427AC5}"/>
              </a:ext>
            </a:extLst>
          </p:cNvPr>
          <p:cNvPicPr>
            <a:picLocks noGrp="1" noChangeAspect="1"/>
          </p:cNvPicPr>
          <p:nvPr>
            <p:ph idx="1"/>
          </p:nvPr>
        </p:nvPicPr>
        <p:blipFill>
          <a:blip r:embed="rId3"/>
          <a:stretch>
            <a:fillRect/>
          </a:stretch>
        </p:blipFill>
        <p:spPr>
          <a:xfrm>
            <a:off x="853440" y="822960"/>
            <a:ext cx="9784080" cy="5354003"/>
          </a:xfrm>
          <a:prstGeom prst="rect">
            <a:avLst/>
          </a:prstGeom>
        </p:spPr>
      </p:pic>
    </p:spTree>
    <p:extLst>
      <p:ext uri="{BB962C8B-B14F-4D97-AF65-F5344CB8AC3E}">
        <p14:creationId xmlns:p14="http://schemas.microsoft.com/office/powerpoint/2010/main" val="4096662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23EC-C378-B6D9-D2C9-69111D129990}"/>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98490FEE-9994-A26F-5E18-14F8707EF03C}"/>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8C53DAA7-9C98-9523-BC4A-9F3267BB4278}"/>
              </a:ext>
            </a:extLst>
          </p:cNvPr>
          <p:cNvSpPr>
            <a:spLocks noGrp="1"/>
          </p:cNvSpPr>
          <p:nvPr>
            <p:ph type="sldNum" sz="quarter" idx="12"/>
          </p:nvPr>
        </p:nvSpPr>
        <p:spPr/>
        <p:txBody>
          <a:bodyPr/>
          <a:lstStyle/>
          <a:p>
            <a:fld id="{2980B001-E400-4EE6-BBEB-8763B5B5593A}" type="slidenum">
              <a:rPr lang="en-IN" smtClean="0"/>
              <a:t>16</a:t>
            </a:fld>
            <a:endParaRPr lang="en-IN"/>
          </a:p>
        </p:txBody>
      </p:sp>
      <p:pic>
        <p:nvPicPr>
          <p:cNvPr id="6" name="Content Placeholder 5">
            <a:extLst>
              <a:ext uri="{FF2B5EF4-FFF2-40B4-BE49-F238E27FC236}">
                <a16:creationId xmlns:a16="http://schemas.microsoft.com/office/drawing/2014/main" id="{A0C66FB5-937C-B4C7-D89D-23140D0F3DBB}"/>
              </a:ext>
            </a:extLst>
          </p:cNvPr>
          <p:cNvPicPr>
            <a:picLocks noGrp="1" noChangeAspect="1"/>
          </p:cNvPicPr>
          <p:nvPr>
            <p:ph idx="1"/>
          </p:nvPr>
        </p:nvPicPr>
        <p:blipFill>
          <a:blip r:embed="rId3"/>
          <a:stretch>
            <a:fillRect/>
          </a:stretch>
        </p:blipFill>
        <p:spPr>
          <a:xfrm>
            <a:off x="701041" y="853440"/>
            <a:ext cx="9505870" cy="5323523"/>
          </a:xfrm>
          <a:prstGeom prst="rect">
            <a:avLst/>
          </a:prstGeom>
        </p:spPr>
      </p:pic>
    </p:spTree>
    <p:extLst>
      <p:ext uri="{BB962C8B-B14F-4D97-AF65-F5344CB8AC3E}">
        <p14:creationId xmlns:p14="http://schemas.microsoft.com/office/powerpoint/2010/main" val="86575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DDC6F-D0B0-A816-74A8-5EA9567E1960}"/>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220D2FB5-DFB4-8F89-F2A3-FB88FC787666}"/>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CABE47E9-27F3-185F-10D1-E4780FFEEEDE}"/>
              </a:ext>
            </a:extLst>
          </p:cNvPr>
          <p:cNvSpPr>
            <a:spLocks noGrp="1"/>
          </p:cNvSpPr>
          <p:nvPr>
            <p:ph type="sldNum" sz="quarter" idx="12"/>
          </p:nvPr>
        </p:nvSpPr>
        <p:spPr/>
        <p:txBody>
          <a:bodyPr/>
          <a:lstStyle/>
          <a:p>
            <a:fld id="{2980B001-E400-4EE6-BBEB-8763B5B5593A}" type="slidenum">
              <a:rPr lang="en-IN" smtClean="0"/>
              <a:t>17</a:t>
            </a:fld>
            <a:endParaRPr lang="en-IN"/>
          </a:p>
        </p:txBody>
      </p:sp>
      <p:pic>
        <p:nvPicPr>
          <p:cNvPr id="7" name="Content Placeholder 6">
            <a:extLst>
              <a:ext uri="{FF2B5EF4-FFF2-40B4-BE49-F238E27FC236}">
                <a16:creationId xmlns:a16="http://schemas.microsoft.com/office/drawing/2014/main" id="{D12A9C5D-778B-4962-C029-A14ECF87B310}"/>
              </a:ext>
            </a:extLst>
          </p:cNvPr>
          <p:cNvPicPr>
            <a:picLocks noGrp="1" noChangeAspect="1"/>
          </p:cNvPicPr>
          <p:nvPr>
            <p:ph idx="1"/>
          </p:nvPr>
        </p:nvPicPr>
        <p:blipFill>
          <a:blip r:embed="rId3"/>
          <a:stretch>
            <a:fillRect/>
          </a:stretch>
        </p:blipFill>
        <p:spPr>
          <a:xfrm>
            <a:off x="1066800" y="914400"/>
            <a:ext cx="9418320" cy="5262563"/>
          </a:xfrm>
          <a:prstGeom prst="rect">
            <a:avLst/>
          </a:prstGeom>
        </p:spPr>
      </p:pic>
    </p:spTree>
    <p:extLst>
      <p:ext uri="{BB962C8B-B14F-4D97-AF65-F5344CB8AC3E}">
        <p14:creationId xmlns:p14="http://schemas.microsoft.com/office/powerpoint/2010/main" val="207183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BE556-84D0-33B8-3630-04B97181295A}"/>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2E5D825B-33B7-C25B-FA9E-277CB261685C}"/>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0726CC0F-8589-076F-7E5F-232C0A07F057}"/>
              </a:ext>
            </a:extLst>
          </p:cNvPr>
          <p:cNvSpPr>
            <a:spLocks noGrp="1"/>
          </p:cNvSpPr>
          <p:nvPr>
            <p:ph type="sldNum" sz="quarter" idx="12"/>
          </p:nvPr>
        </p:nvSpPr>
        <p:spPr/>
        <p:txBody>
          <a:bodyPr/>
          <a:lstStyle/>
          <a:p>
            <a:fld id="{2980B001-E400-4EE6-BBEB-8763B5B5593A}" type="slidenum">
              <a:rPr lang="en-IN" smtClean="0"/>
              <a:t>18</a:t>
            </a:fld>
            <a:endParaRPr lang="en-IN"/>
          </a:p>
        </p:txBody>
      </p:sp>
      <p:pic>
        <p:nvPicPr>
          <p:cNvPr id="6" name="Content Placeholder 5">
            <a:extLst>
              <a:ext uri="{FF2B5EF4-FFF2-40B4-BE49-F238E27FC236}">
                <a16:creationId xmlns:a16="http://schemas.microsoft.com/office/drawing/2014/main" id="{C868B94C-1B6A-41B7-1E72-34AA17A0FBAB}"/>
              </a:ext>
            </a:extLst>
          </p:cNvPr>
          <p:cNvPicPr>
            <a:picLocks noGrp="1" noChangeAspect="1"/>
          </p:cNvPicPr>
          <p:nvPr>
            <p:ph idx="1"/>
          </p:nvPr>
        </p:nvPicPr>
        <p:blipFill>
          <a:blip r:embed="rId3"/>
          <a:stretch>
            <a:fillRect/>
          </a:stretch>
        </p:blipFill>
        <p:spPr>
          <a:xfrm>
            <a:off x="746760" y="1178925"/>
            <a:ext cx="9357254" cy="4998038"/>
          </a:xfrm>
          <a:prstGeom prst="rect">
            <a:avLst/>
          </a:prstGeom>
        </p:spPr>
      </p:pic>
    </p:spTree>
    <p:extLst>
      <p:ext uri="{BB962C8B-B14F-4D97-AF65-F5344CB8AC3E}">
        <p14:creationId xmlns:p14="http://schemas.microsoft.com/office/powerpoint/2010/main" val="959093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F30E3-6C46-8EF6-C100-04B568E35091}"/>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A78E3641-322F-F3A8-89FB-DCEB4692C9DC}"/>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AAF0E34C-D3BA-E849-2D94-A4FBD494B4F4}"/>
              </a:ext>
            </a:extLst>
          </p:cNvPr>
          <p:cNvSpPr>
            <a:spLocks noGrp="1"/>
          </p:cNvSpPr>
          <p:nvPr>
            <p:ph type="sldNum" sz="quarter" idx="12"/>
          </p:nvPr>
        </p:nvSpPr>
        <p:spPr/>
        <p:txBody>
          <a:bodyPr/>
          <a:lstStyle/>
          <a:p>
            <a:fld id="{2980B001-E400-4EE6-BBEB-8763B5B5593A}" type="slidenum">
              <a:rPr lang="en-IN" smtClean="0"/>
              <a:t>19</a:t>
            </a:fld>
            <a:endParaRPr lang="en-IN"/>
          </a:p>
        </p:txBody>
      </p:sp>
      <p:pic>
        <p:nvPicPr>
          <p:cNvPr id="7" name="Content Placeholder 6">
            <a:extLst>
              <a:ext uri="{FF2B5EF4-FFF2-40B4-BE49-F238E27FC236}">
                <a16:creationId xmlns:a16="http://schemas.microsoft.com/office/drawing/2014/main" id="{C59EFB1F-CAE8-0585-8907-B6AC5306D15F}"/>
              </a:ext>
            </a:extLst>
          </p:cNvPr>
          <p:cNvPicPr>
            <a:picLocks noGrp="1" noChangeAspect="1"/>
          </p:cNvPicPr>
          <p:nvPr>
            <p:ph idx="1"/>
          </p:nvPr>
        </p:nvPicPr>
        <p:blipFill>
          <a:blip r:embed="rId3"/>
          <a:stretch>
            <a:fillRect/>
          </a:stretch>
        </p:blipFill>
        <p:spPr>
          <a:xfrm>
            <a:off x="670560" y="1178925"/>
            <a:ext cx="9667482" cy="4998038"/>
          </a:xfrm>
          <a:prstGeom prst="rect">
            <a:avLst/>
          </a:prstGeom>
        </p:spPr>
      </p:pic>
    </p:spTree>
    <p:extLst>
      <p:ext uri="{BB962C8B-B14F-4D97-AF65-F5344CB8AC3E}">
        <p14:creationId xmlns:p14="http://schemas.microsoft.com/office/powerpoint/2010/main" val="1557308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C9FCF-1B50-AD9D-6443-5B2735E66606}"/>
              </a:ext>
            </a:extLst>
          </p:cNvPr>
          <p:cNvSpPr>
            <a:spLocks noGrp="1"/>
          </p:cNvSpPr>
          <p:nvPr>
            <p:ph type="title"/>
          </p:nvPr>
        </p:nvSpPr>
        <p:spPr>
          <a:xfrm>
            <a:off x="194603" y="283063"/>
            <a:ext cx="10515600" cy="1325563"/>
          </a:xfrm>
        </p:spPr>
        <p:txBody>
          <a:bodyPr/>
          <a:lstStyle/>
          <a:p>
            <a:pPr algn="ctr"/>
            <a:r>
              <a:rPr lang="en-IN" b="1" dirty="0"/>
              <a:t>CONTENTS</a:t>
            </a:r>
          </a:p>
        </p:txBody>
      </p:sp>
      <p:sp>
        <p:nvSpPr>
          <p:cNvPr id="3" name="Content Placeholder 2">
            <a:extLst>
              <a:ext uri="{FF2B5EF4-FFF2-40B4-BE49-F238E27FC236}">
                <a16:creationId xmlns:a16="http://schemas.microsoft.com/office/drawing/2014/main" id="{BEEF6DD4-994B-DED6-F7A6-B916A57E6222}"/>
              </a:ext>
            </a:extLst>
          </p:cNvPr>
          <p:cNvSpPr>
            <a:spLocks noGrp="1"/>
          </p:cNvSpPr>
          <p:nvPr>
            <p:ph idx="1"/>
          </p:nvPr>
        </p:nvSpPr>
        <p:spPr>
          <a:xfrm>
            <a:off x="502921" y="1341120"/>
            <a:ext cx="11494476" cy="5380355"/>
          </a:xfrm>
        </p:spPr>
        <p:txBody>
          <a:bodyPr>
            <a:normAutofit lnSpcReduction="10000"/>
          </a:bodyPr>
          <a:lstStyle/>
          <a:p>
            <a:r>
              <a:rPr lang="en-IN" dirty="0"/>
              <a:t> </a:t>
            </a:r>
            <a:r>
              <a:rPr lang="en-IN" b="1" dirty="0"/>
              <a:t>Compute </a:t>
            </a:r>
            <a:r>
              <a:rPr lang="en-IN" dirty="0"/>
              <a:t>– Amazon EC2 (Elastic Compute Cloud), EC2 Instance Types, EC2 Pricing Models, Elastic IP, AWS Elastic Beanstalk, AWS </a:t>
            </a:r>
            <a:r>
              <a:rPr lang="en-IN" dirty="0" err="1"/>
              <a:t>Fargate</a:t>
            </a:r>
            <a:r>
              <a:rPr lang="en-IN" dirty="0"/>
              <a:t>, Amazon Elastic Container Service (ECS), Amazon Elastic Kubernetes Service (EKS). </a:t>
            </a:r>
          </a:p>
          <a:p>
            <a:r>
              <a:rPr lang="en-IN" b="1" dirty="0"/>
              <a:t>Storage </a:t>
            </a:r>
            <a:r>
              <a:rPr lang="en-IN" dirty="0"/>
              <a:t>– AWS Storage Services, Amazon S3 (Simple Storage Service), S3 Storage Classes, S3 Lifecycle Policies, Amazon EBS (Elastic Block Store), Amazon Glacier, Amazon EFS (Elastic File System) </a:t>
            </a:r>
          </a:p>
          <a:p>
            <a:r>
              <a:rPr lang="en-IN" dirty="0"/>
              <a:t>LAB1: </a:t>
            </a:r>
            <a:r>
              <a:rPr lang="en-US" dirty="0"/>
              <a:t>HOW TO LAUNCH AN EC2 INSTANCE IN LINUX</a:t>
            </a:r>
            <a:r>
              <a:rPr lang="en-IN" dirty="0"/>
              <a:t>	</a:t>
            </a:r>
          </a:p>
          <a:p>
            <a:r>
              <a:rPr lang="en-IN" dirty="0"/>
              <a:t>LAB2: </a:t>
            </a:r>
            <a:r>
              <a:rPr lang="en-US" dirty="0"/>
              <a:t>HOW TO LAUNCH AN EC2 INSTANCE IN WINDOWS</a:t>
            </a:r>
          </a:p>
          <a:p>
            <a:r>
              <a:rPr lang="en-US" dirty="0"/>
              <a:t>LAB3: HOW TO LAUNCH AN EC2 INSTANCE WITH TEMPLATE</a:t>
            </a:r>
          </a:p>
          <a:p>
            <a:r>
              <a:rPr lang="en-US" dirty="0"/>
              <a:t>LAB4: HOW TO CREATE A BUCKET IN S3</a:t>
            </a:r>
          </a:p>
          <a:p>
            <a:r>
              <a:rPr lang="en-US" dirty="0"/>
              <a:t>LAB5: HOW TO CREATE A STATIC WEBSITE IN S3</a:t>
            </a:r>
          </a:p>
          <a:p>
            <a:r>
              <a:rPr lang="en-US" dirty="0"/>
              <a:t>LAB6: HOW TO CREATE EBS AND ATTACH TO EC2 INSTANCE</a:t>
            </a:r>
          </a:p>
          <a:p>
            <a:endParaRPr lang="en-IN" dirty="0"/>
          </a:p>
        </p:txBody>
      </p:sp>
      <p:pic>
        <p:nvPicPr>
          <p:cNvPr id="4" name="image3.png">
            <a:extLst>
              <a:ext uri="{FF2B5EF4-FFF2-40B4-BE49-F238E27FC236}">
                <a16:creationId xmlns:a16="http://schemas.microsoft.com/office/drawing/2014/main" id="{9CAA5B85-5EA2-B51C-31BA-1EB6EF320B91}"/>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2</a:t>
            </a:fld>
            <a:endParaRPr lang="en-IN"/>
          </a:p>
        </p:txBody>
      </p:sp>
    </p:spTree>
    <p:extLst>
      <p:ext uri="{BB962C8B-B14F-4D97-AF65-F5344CB8AC3E}">
        <p14:creationId xmlns:p14="http://schemas.microsoft.com/office/powerpoint/2010/main" val="3200707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AFF76-1A67-4F31-E928-2B39FDE62E52}"/>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6E10947C-72A6-E024-B04F-02108BE6B246}"/>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E30D4F0D-4EDA-6CA3-405F-43B4844ABF3F}"/>
              </a:ext>
            </a:extLst>
          </p:cNvPr>
          <p:cNvSpPr>
            <a:spLocks noGrp="1"/>
          </p:cNvSpPr>
          <p:nvPr>
            <p:ph type="sldNum" sz="quarter" idx="12"/>
          </p:nvPr>
        </p:nvSpPr>
        <p:spPr/>
        <p:txBody>
          <a:bodyPr/>
          <a:lstStyle/>
          <a:p>
            <a:fld id="{2980B001-E400-4EE6-BBEB-8763B5B5593A}" type="slidenum">
              <a:rPr lang="en-IN" smtClean="0"/>
              <a:t>20</a:t>
            </a:fld>
            <a:endParaRPr lang="en-IN"/>
          </a:p>
        </p:txBody>
      </p:sp>
      <p:pic>
        <p:nvPicPr>
          <p:cNvPr id="6" name="Content Placeholder 5">
            <a:extLst>
              <a:ext uri="{FF2B5EF4-FFF2-40B4-BE49-F238E27FC236}">
                <a16:creationId xmlns:a16="http://schemas.microsoft.com/office/drawing/2014/main" id="{A4C0C6F9-D57D-2C1E-91C0-E94F23ECAFAC}"/>
              </a:ext>
            </a:extLst>
          </p:cNvPr>
          <p:cNvPicPr>
            <a:picLocks noGrp="1" noChangeAspect="1"/>
          </p:cNvPicPr>
          <p:nvPr>
            <p:ph idx="1"/>
          </p:nvPr>
        </p:nvPicPr>
        <p:blipFill>
          <a:blip r:embed="rId3"/>
          <a:stretch>
            <a:fillRect/>
          </a:stretch>
        </p:blipFill>
        <p:spPr>
          <a:xfrm>
            <a:off x="762000" y="1253331"/>
            <a:ext cx="9569645" cy="4351338"/>
          </a:xfrm>
          <a:prstGeom prst="rect">
            <a:avLst/>
          </a:prstGeom>
        </p:spPr>
      </p:pic>
    </p:spTree>
    <p:extLst>
      <p:ext uri="{BB962C8B-B14F-4D97-AF65-F5344CB8AC3E}">
        <p14:creationId xmlns:p14="http://schemas.microsoft.com/office/powerpoint/2010/main" val="42664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41B99-2011-E792-64D3-FEB098DF2669}"/>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4B6C8801-F84D-694C-CD25-7CAE2A7A3846}"/>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49878D7A-BEBC-C7BD-CC77-EBDB351DC889}"/>
              </a:ext>
            </a:extLst>
          </p:cNvPr>
          <p:cNvSpPr>
            <a:spLocks noGrp="1"/>
          </p:cNvSpPr>
          <p:nvPr>
            <p:ph type="sldNum" sz="quarter" idx="12"/>
          </p:nvPr>
        </p:nvSpPr>
        <p:spPr/>
        <p:txBody>
          <a:bodyPr/>
          <a:lstStyle/>
          <a:p>
            <a:fld id="{2980B001-E400-4EE6-BBEB-8763B5B5593A}" type="slidenum">
              <a:rPr lang="en-IN" smtClean="0"/>
              <a:t>21</a:t>
            </a:fld>
            <a:endParaRPr lang="en-IN"/>
          </a:p>
        </p:txBody>
      </p:sp>
      <p:pic>
        <p:nvPicPr>
          <p:cNvPr id="7" name="Content Placeholder 6">
            <a:extLst>
              <a:ext uri="{FF2B5EF4-FFF2-40B4-BE49-F238E27FC236}">
                <a16:creationId xmlns:a16="http://schemas.microsoft.com/office/drawing/2014/main" id="{31838C9D-4A6E-19FB-F1BE-ACAE861241E3}"/>
              </a:ext>
            </a:extLst>
          </p:cNvPr>
          <p:cNvPicPr>
            <a:picLocks noGrp="1" noChangeAspect="1"/>
          </p:cNvPicPr>
          <p:nvPr>
            <p:ph idx="1"/>
          </p:nvPr>
        </p:nvPicPr>
        <p:blipFill>
          <a:blip r:embed="rId3"/>
          <a:stretch>
            <a:fillRect/>
          </a:stretch>
        </p:blipFill>
        <p:spPr>
          <a:xfrm>
            <a:off x="381001" y="1178925"/>
            <a:ext cx="10927790" cy="4998038"/>
          </a:xfrm>
          <a:prstGeom prst="rect">
            <a:avLst/>
          </a:prstGeom>
        </p:spPr>
      </p:pic>
    </p:spTree>
    <p:extLst>
      <p:ext uri="{BB962C8B-B14F-4D97-AF65-F5344CB8AC3E}">
        <p14:creationId xmlns:p14="http://schemas.microsoft.com/office/powerpoint/2010/main" val="4269987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3B714-AC61-3E05-297C-4DB4040EF9D3}"/>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7C6450FE-C86B-3CFF-8459-5CA267950FE3}"/>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3E0297A7-791D-C5D7-054B-CEC46E4E0A3E}"/>
              </a:ext>
            </a:extLst>
          </p:cNvPr>
          <p:cNvSpPr>
            <a:spLocks noGrp="1"/>
          </p:cNvSpPr>
          <p:nvPr>
            <p:ph type="sldNum" sz="quarter" idx="12"/>
          </p:nvPr>
        </p:nvSpPr>
        <p:spPr/>
        <p:txBody>
          <a:bodyPr/>
          <a:lstStyle/>
          <a:p>
            <a:fld id="{2980B001-E400-4EE6-BBEB-8763B5B5593A}" type="slidenum">
              <a:rPr lang="en-IN" smtClean="0"/>
              <a:t>22</a:t>
            </a:fld>
            <a:endParaRPr lang="en-IN"/>
          </a:p>
        </p:txBody>
      </p:sp>
      <p:sp>
        <p:nvSpPr>
          <p:cNvPr id="3" name="Content Placeholder 2">
            <a:extLst>
              <a:ext uri="{FF2B5EF4-FFF2-40B4-BE49-F238E27FC236}">
                <a16:creationId xmlns:a16="http://schemas.microsoft.com/office/drawing/2014/main" id="{BDD4C590-2D98-24E9-2A87-52EF75106C18}"/>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E495525D-CCAD-809C-E154-13938474FC29}"/>
              </a:ext>
            </a:extLst>
          </p:cNvPr>
          <p:cNvPicPr>
            <a:picLocks noChangeAspect="1"/>
          </p:cNvPicPr>
          <p:nvPr/>
        </p:nvPicPr>
        <p:blipFill>
          <a:blip r:embed="rId3"/>
          <a:stretch>
            <a:fillRect/>
          </a:stretch>
        </p:blipFill>
        <p:spPr>
          <a:xfrm>
            <a:off x="716280" y="856890"/>
            <a:ext cx="10347701" cy="5499459"/>
          </a:xfrm>
          <a:prstGeom prst="rect">
            <a:avLst/>
          </a:prstGeom>
        </p:spPr>
      </p:pic>
    </p:spTree>
    <p:extLst>
      <p:ext uri="{BB962C8B-B14F-4D97-AF65-F5344CB8AC3E}">
        <p14:creationId xmlns:p14="http://schemas.microsoft.com/office/powerpoint/2010/main" val="79291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8EFBE-D572-F89D-0E51-4A40728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61A64-CC60-80DF-9394-313ADB3451DF}"/>
              </a:ext>
            </a:extLst>
          </p:cNvPr>
          <p:cNvSpPr>
            <a:spLocks noGrp="1"/>
          </p:cNvSpPr>
          <p:nvPr>
            <p:ph type="title"/>
          </p:nvPr>
        </p:nvSpPr>
        <p:spPr>
          <a:xfrm>
            <a:off x="274320" y="329957"/>
            <a:ext cx="8705557" cy="1264382"/>
          </a:xfrm>
        </p:spPr>
        <p:txBody>
          <a:bodyPr>
            <a:normAutofit/>
          </a:bodyPr>
          <a:lstStyle/>
          <a:p>
            <a:r>
              <a:rPr lang="en-US" sz="3600" b="1" dirty="0"/>
              <a:t>Features of AWS EC2 (Elastic Compute Cloud)</a:t>
            </a:r>
            <a:endParaRPr lang="en-IN" sz="3600" b="1" dirty="0"/>
          </a:p>
        </p:txBody>
      </p:sp>
      <p:sp>
        <p:nvSpPr>
          <p:cNvPr id="3" name="Content Placeholder 2">
            <a:extLst>
              <a:ext uri="{FF2B5EF4-FFF2-40B4-BE49-F238E27FC236}">
                <a16:creationId xmlns:a16="http://schemas.microsoft.com/office/drawing/2014/main" id="{24B69987-DB3F-9EA1-8C09-024B1F147A9F}"/>
              </a:ext>
            </a:extLst>
          </p:cNvPr>
          <p:cNvSpPr>
            <a:spLocks noGrp="1"/>
          </p:cNvSpPr>
          <p:nvPr>
            <p:ph idx="1"/>
          </p:nvPr>
        </p:nvSpPr>
        <p:spPr>
          <a:xfrm>
            <a:off x="274320" y="1341120"/>
            <a:ext cx="11765280" cy="5151755"/>
          </a:xfrm>
        </p:spPr>
        <p:txBody>
          <a:bodyPr>
            <a:normAutofit fontScale="92500" lnSpcReduction="20000"/>
          </a:bodyPr>
          <a:lstStyle/>
          <a:p>
            <a:pPr marL="0" indent="0">
              <a:buNone/>
            </a:pPr>
            <a:r>
              <a:rPr lang="en-US" dirty="0"/>
              <a:t>The following are the features of AWS EC2:</a:t>
            </a:r>
          </a:p>
          <a:p>
            <a:pPr marL="0" indent="0">
              <a:buNone/>
            </a:pPr>
            <a:r>
              <a:rPr lang="en-US" b="1" dirty="0"/>
              <a:t>1. AWS EC2 Functionality</a:t>
            </a:r>
          </a:p>
          <a:p>
            <a:pPr algn="just"/>
            <a:r>
              <a:rPr lang="en-US" dirty="0"/>
              <a:t>EC2 provides its users with a true virtual computing platform, where they can use various operations and even launch another EC2 instance from this virtually created environment. This will increase the security of the virtual devices.</a:t>
            </a:r>
          </a:p>
          <a:p>
            <a:pPr algn="just"/>
            <a:r>
              <a:rPr lang="en-US" dirty="0"/>
              <a:t> Not only creating but also EC2 allows us to customize our environment as per our requirements, at any point of time during the life span of the virtual machine.</a:t>
            </a:r>
          </a:p>
          <a:p>
            <a:pPr algn="just"/>
            <a:r>
              <a:rPr lang="en-US" dirty="0"/>
              <a:t>Amazon EC2 itself comes with a set of default AMI(Amazon Machine Image) options supporting various operating systems along with some pre-configured resources like RAM, ROM, storage, etc. </a:t>
            </a:r>
          </a:p>
          <a:p>
            <a:pPr algn="just"/>
            <a:r>
              <a:rPr lang="en-US" dirty="0"/>
              <a:t>Besides these AMI options, we can also create an AMI curated with a combination of default and user-defined configurations. And for future purposes, we can store this user-defined AMI, so that next time, the user won’t have to re-configure a new AMI(Amazon Machine Image) from scratch. Rather than this whole process, the user can simply use the older reference while creating a new EC2 machine.</a:t>
            </a:r>
            <a:endParaRPr lang="en-IN" dirty="0"/>
          </a:p>
        </p:txBody>
      </p:sp>
      <p:pic>
        <p:nvPicPr>
          <p:cNvPr id="4" name="image3.png">
            <a:extLst>
              <a:ext uri="{FF2B5EF4-FFF2-40B4-BE49-F238E27FC236}">
                <a16:creationId xmlns:a16="http://schemas.microsoft.com/office/drawing/2014/main" id="{ACF7BCA2-250A-144D-D983-395FF13827C6}"/>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23</a:t>
            </a:fld>
            <a:endParaRPr lang="en-IN"/>
          </a:p>
        </p:txBody>
      </p:sp>
    </p:spTree>
    <p:extLst>
      <p:ext uri="{BB962C8B-B14F-4D97-AF65-F5344CB8AC3E}">
        <p14:creationId xmlns:p14="http://schemas.microsoft.com/office/powerpoint/2010/main" val="159272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B7D82-D906-35C0-15B9-277E67D1D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28F07-75BE-08A6-ECB9-3474BB6399C9}"/>
              </a:ext>
            </a:extLst>
          </p:cNvPr>
          <p:cNvSpPr>
            <a:spLocks noGrp="1"/>
          </p:cNvSpPr>
          <p:nvPr>
            <p:ph type="title"/>
          </p:nvPr>
        </p:nvSpPr>
        <p:spPr>
          <a:xfrm>
            <a:off x="274320" y="212725"/>
            <a:ext cx="9256542" cy="1325563"/>
          </a:xfrm>
        </p:spPr>
        <p:txBody>
          <a:bodyPr>
            <a:normAutofit/>
          </a:bodyPr>
          <a:lstStyle/>
          <a:p>
            <a:r>
              <a:rPr lang="en-US" sz="3600" b="1" dirty="0"/>
              <a:t>Features of AWS EC2 (Elastic Compute Cloud)</a:t>
            </a:r>
            <a:endParaRPr lang="en-IN" sz="3600" b="1" dirty="0"/>
          </a:p>
        </p:txBody>
      </p:sp>
      <p:sp>
        <p:nvSpPr>
          <p:cNvPr id="3" name="Content Placeholder 2">
            <a:extLst>
              <a:ext uri="{FF2B5EF4-FFF2-40B4-BE49-F238E27FC236}">
                <a16:creationId xmlns:a16="http://schemas.microsoft.com/office/drawing/2014/main" id="{11C45DE9-C384-661A-4727-B3822E96F007}"/>
              </a:ext>
            </a:extLst>
          </p:cNvPr>
          <p:cNvSpPr>
            <a:spLocks noGrp="1"/>
          </p:cNvSpPr>
          <p:nvPr>
            <p:ph idx="1"/>
          </p:nvPr>
        </p:nvSpPr>
        <p:spPr>
          <a:xfrm>
            <a:off x="274320" y="1386523"/>
            <a:ext cx="11765280" cy="5151755"/>
          </a:xfrm>
        </p:spPr>
        <p:txBody>
          <a:bodyPr>
            <a:normAutofit fontScale="92500" lnSpcReduction="20000"/>
          </a:bodyPr>
          <a:lstStyle/>
          <a:p>
            <a:pPr marL="0" indent="0">
              <a:buNone/>
            </a:pPr>
            <a:r>
              <a:rPr lang="en-US" b="1" dirty="0"/>
              <a:t>2. AWS EC2 Operating Systems</a:t>
            </a:r>
          </a:p>
          <a:p>
            <a:r>
              <a:rPr lang="en-US" dirty="0"/>
              <a:t>Amazon EC2 includes a wide range of operating systems to choose from while selecting your AMI. </a:t>
            </a:r>
          </a:p>
          <a:p>
            <a:r>
              <a:rPr lang="en-US" dirty="0"/>
              <a:t>Not only are these selected options, but users are also even given the privilege to upload their own operating systems and opt for that while selecting AMI during launching an EC2 instance. </a:t>
            </a:r>
          </a:p>
          <a:p>
            <a:r>
              <a:rPr lang="en-US" dirty="0"/>
              <a:t>Currently, AWS has the following most preferred set of operating systems available on the EC2 console.</a:t>
            </a:r>
          </a:p>
          <a:p>
            <a:pPr>
              <a:buFont typeface="Wingdings" panose="05000000000000000000" pitchFamily="2" charset="2"/>
              <a:buChar char="Ø"/>
            </a:pPr>
            <a:r>
              <a:rPr lang="en-US" dirty="0"/>
              <a:t>Amazon Linux</a:t>
            </a:r>
          </a:p>
          <a:p>
            <a:pPr>
              <a:buFont typeface="Wingdings" panose="05000000000000000000" pitchFamily="2" charset="2"/>
              <a:buChar char="Ø"/>
            </a:pPr>
            <a:r>
              <a:rPr lang="en-US" dirty="0"/>
              <a:t>Windows Server</a:t>
            </a:r>
          </a:p>
          <a:p>
            <a:pPr>
              <a:buFont typeface="Wingdings" panose="05000000000000000000" pitchFamily="2" charset="2"/>
              <a:buChar char="Ø"/>
            </a:pPr>
            <a:r>
              <a:rPr lang="en-US" dirty="0"/>
              <a:t>Ubuntu Server</a:t>
            </a:r>
          </a:p>
          <a:p>
            <a:pPr>
              <a:buFont typeface="Wingdings" panose="05000000000000000000" pitchFamily="2" charset="2"/>
              <a:buChar char="Ø"/>
            </a:pPr>
            <a:r>
              <a:rPr lang="en-US" dirty="0"/>
              <a:t>SUSE Linux</a:t>
            </a:r>
          </a:p>
          <a:p>
            <a:pPr>
              <a:buFont typeface="Wingdings" panose="05000000000000000000" pitchFamily="2" charset="2"/>
              <a:buChar char="Ø"/>
            </a:pPr>
            <a:r>
              <a:rPr lang="en-US" dirty="0"/>
              <a:t>Red Hat Linux</a:t>
            </a:r>
          </a:p>
          <a:p>
            <a:endParaRPr lang="en-IN" dirty="0"/>
          </a:p>
        </p:txBody>
      </p:sp>
      <p:pic>
        <p:nvPicPr>
          <p:cNvPr id="4" name="image3.png">
            <a:extLst>
              <a:ext uri="{FF2B5EF4-FFF2-40B4-BE49-F238E27FC236}">
                <a16:creationId xmlns:a16="http://schemas.microsoft.com/office/drawing/2014/main" id="{A640759D-EAC1-E517-D5BA-DA160486594F}"/>
              </a:ext>
            </a:extLst>
          </p:cNvPr>
          <p:cNvPicPr/>
          <p:nvPr/>
        </p:nvPicPr>
        <p:blipFill>
          <a:blip r:embed="rId2"/>
          <a:srcRect/>
          <a:stretch>
            <a:fillRect/>
          </a:stretch>
        </p:blipFill>
        <p:spPr>
          <a:xfrm>
            <a:off x="9249386" y="23860"/>
            <a:ext cx="2921635" cy="1155065"/>
          </a:xfrm>
          <a:prstGeom prst="rect">
            <a:avLst/>
          </a:prstGeom>
          <a:ln/>
        </p:spPr>
      </p:pic>
      <p:pic>
        <p:nvPicPr>
          <p:cNvPr id="6" name="Picture 5">
            <a:extLst>
              <a:ext uri="{FF2B5EF4-FFF2-40B4-BE49-F238E27FC236}">
                <a16:creationId xmlns:a16="http://schemas.microsoft.com/office/drawing/2014/main" id="{C4097ECB-5F9A-1783-CC17-DF1D700FDF09}"/>
              </a:ext>
            </a:extLst>
          </p:cNvPr>
          <p:cNvPicPr>
            <a:picLocks noChangeAspect="1"/>
          </p:cNvPicPr>
          <p:nvPr/>
        </p:nvPicPr>
        <p:blipFill>
          <a:blip r:embed="rId3">
            <a:extLst>
              <a:ext uri="{28A0092B-C50C-407E-A947-70E740481C1C}">
                <a14:useLocalDpi xmlns:a14="http://schemas.microsoft.com/office/drawing/2010/main" val="0"/>
              </a:ext>
            </a:extLst>
          </a:blip>
          <a:srcRect l="20748" t="55558" r="29876" b="22876"/>
          <a:stretch/>
        </p:blipFill>
        <p:spPr>
          <a:xfrm>
            <a:off x="3474720" y="3962401"/>
            <a:ext cx="7970520" cy="2195194"/>
          </a:xfrm>
          <a:prstGeom prst="rect">
            <a:avLst/>
          </a:prstGeom>
        </p:spPr>
      </p:pic>
      <p:sp>
        <p:nvSpPr>
          <p:cNvPr id="5" name="Slide Number Placeholder 4"/>
          <p:cNvSpPr>
            <a:spLocks noGrp="1"/>
          </p:cNvSpPr>
          <p:nvPr>
            <p:ph type="sldNum" sz="quarter" idx="12"/>
          </p:nvPr>
        </p:nvSpPr>
        <p:spPr/>
        <p:txBody>
          <a:bodyPr/>
          <a:lstStyle/>
          <a:p>
            <a:fld id="{2980B001-E400-4EE6-BBEB-8763B5B5593A}" type="slidenum">
              <a:rPr lang="en-IN" smtClean="0"/>
              <a:t>24</a:t>
            </a:fld>
            <a:endParaRPr lang="en-IN"/>
          </a:p>
        </p:txBody>
      </p:sp>
    </p:spTree>
    <p:extLst>
      <p:ext uri="{BB962C8B-B14F-4D97-AF65-F5344CB8AC3E}">
        <p14:creationId xmlns:p14="http://schemas.microsoft.com/office/powerpoint/2010/main" val="634463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3B5DF-C9DE-1A7D-7C6D-B2B8318D7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6B4DF6-E89F-3392-1CAC-6195A120CEA5}"/>
              </a:ext>
            </a:extLst>
          </p:cNvPr>
          <p:cNvSpPr>
            <a:spLocks noGrp="1"/>
          </p:cNvSpPr>
          <p:nvPr>
            <p:ph type="title"/>
          </p:nvPr>
        </p:nvSpPr>
        <p:spPr>
          <a:xfrm>
            <a:off x="274320" y="365125"/>
            <a:ext cx="11079480" cy="1325563"/>
          </a:xfrm>
        </p:spPr>
        <p:txBody>
          <a:bodyPr>
            <a:normAutofit/>
          </a:bodyPr>
          <a:lstStyle/>
          <a:p>
            <a:r>
              <a:rPr lang="en-US" sz="4000" b="1" dirty="0"/>
              <a:t>Features of AWS EC2 (Elastic Compute Cloud)</a:t>
            </a:r>
            <a:endParaRPr lang="en-IN" sz="4000" b="1" dirty="0"/>
          </a:p>
        </p:txBody>
      </p:sp>
      <p:sp>
        <p:nvSpPr>
          <p:cNvPr id="3" name="Content Placeholder 2">
            <a:extLst>
              <a:ext uri="{FF2B5EF4-FFF2-40B4-BE49-F238E27FC236}">
                <a16:creationId xmlns:a16="http://schemas.microsoft.com/office/drawing/2014/main" id="{5CF85084-78E3-0004-65B8-433B075A520A}"/>
              </a:ext>
            </a:extLst>
          </p:cNvPr>
          <p:cNvSpPr>
            <a:spLocks noGrp="1"/>
          </p:cNvSpPr>
          <p:nvPr>
            <p:ph idx="1"/>
          </p:nvPr>
        </p:nvSpPr>
        <p:spPr>
          <a:xfrm>
            <a:off x="274320" y="1341120"/>
            <a:ext cx="11765280" cy="5151755"/>
          </a:xfrm>
        </p:spPr>
        <p:txBody>
          <a:bodyPr>
            <a:normAutofit/>
          </a:bodyPr>
          <a:lstStyle/>
          <a:p>
            <a:pPr marL="0" indent="0">
              <a:buNone/>
            </a:pPr>
            <a:r>
              <a:rPr lang="en-US" b="1" dirty="0"/>
              <a:t>3. AWS EC2 Software</a:t>
            </a:r>
          </a:p>
          <a:p>
            <a:r>
              <a:rPr lang="en-US" dirty="0"/>
              <a:t>Amazon is single-handedly ruling the cloud computing market, because of the variety of options available on EC2 for its users. </a:t>
            </a:r>
          </a:p>
          <a:p>
            <a:r>
              <a:rPr lang="en-US" dirty="0"/>
              <a:t>It allows its users to choose from various software present to run on their EC2 machines. </a:t>
            </a:r>
          </a:p>
          <a:p>
            <a:r>
              <a:rPr lang="en-US" dirty="0"/>
              <a:t>This whole service is allocated to AWS Marketplace on the AWS platform. Numerous software like SAP, LAMP, Drupal, </a:t>
            </a:r>
            <a:r>
              <a:rPr lang="en-US" dirty="0" err="1"/>
              <a:t>etc</a:t>
            </a:r>
            <a:r>
              <a:rPr lang="en-US" dirty="0"/>
              <a:t> are available on AWS to use.</a:t>
            </a:r>
            <a:endParaRPr lang="en-IN" dirty="0"/>
          </a:p>
        </p:txBody>
      </p:sp>
      <p:pic>
        <p:nvPicPr>
          <p:cNvPr id="4" name="image3.png">
            <a:extLst>
              <a:ext uri="{FF2B5EF4-FFF2-40B4-BE49-F238E27FC236}">
                <a16:creationId xmlns:a16="http://schemas.microsoft.com/office/drawing/2014/main" id="{1C97AC32-1435-26AD-F7E4-2516A7091CC5}"/>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25</a:t>
            </a:fld>
            <a:endParaRPr lang="en-IN"/>
          </a:p>
        </p:txBody>
      </p:sp>
    </p:spTree>
    <p:extLst>
      <p:ext uri="{BB962C8B-B14F-4D97-AF65-F5344CB8AC3E}">
        <p14:creationId xmlns:p14="http://schemas.microsoft.com/office/powerpoint/2010/main" val="1863309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2A47F-2E05-A21D-F9A8-DBFD54E53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D89BEC-33BD-C82E-C2A4-AF526AF83C2C}"/>
              </a:ext>
            </a:extLst>
          </p:cNvPr>
          <p:cNvSpPr>
            <a:spLocks noGrp="1"/>
          </p:cNvSpPr>
          <p:nvPr>
            <p:ph type="title"/>
          </p:nvPr>
        </p:nvSpPr>
        <p:spPr>
          <a:xfrm>
            <a:off x="274320" y="365125"/>
            <a:ext cx="11079480" cy="1325563"/>
          </a:xfrm>
        </p:spPr>
        <p:txBody>
          <a:bodyPr>
            <a:normAutofit/>
          </a:bodyPr>
          <a:lstStyle/>
          <a:p>
            <a:r>
              <a:rPr lang="en-US" sz="4000" b="1" dirty="0"/>
              <a:t>Features of AWS EC2 (Elastic Compute Cloud)</a:t>
            </a:r>
            <a:endParaRPr lang="en-IN" sz="4000" b="1" dirty="0"/>
          </a:p>
        </p:txBody>
      </p:sp>
      <p:sp>
        <p:nvSpPr>
          <p:cNvPr id="3" name="Content Placeholder 2">
            <a:extLst>
              <a:ext uri="{FF2B5EF4-FFF2-40B4-BE49-F238E27FC236}">
                <a16:creationId xmlns:a16="http://schemas.microsoft.com/office/drawing/2014/main" id="{B7A95B67-1484-F47B-871A-A1E052583F3D}"/>
              </a:ext>
            </a:extLst>
          </p:cNvPr>
          <p:cNvSpPr>
            <a:spLocks noGrp="1"/>
          </p:cNvSpPr>
          <p:nvPr>
            <p:ph idx="1"/>
          </p:nvPr>
        </p:nvSpPr>
        <p:spPr>
          <a:xfrm>
            <a:off x="274320" y="1341120"/>
            <a:ext cx="11765280" cy="5151755"/>
          </a:xfrm>
        </p:spPr>
        <p:txBody>
          <a:bodyPr>
            <a:normAutofit/>
          </a:bodyPr>
          <a:lstStyle/>
          <a:p>
            <a:pPr marL="0" indent="0">
              <a:buNone/>
            </a:pPr>
            <a:r>
              <a:rPr lang="en-US" b="1" dirty="0"/>
              <a:t>4. AWS EC2 Scalability and Reliability</a:t>
            </a:r>
          </a:p>
          <a:p>
            <a:r>
              <a:rPr lang="en-US" dirty="0"/>
              <a:t>EC2 provides us the facility to scale up or scale down as per the needs. </a:t>
            </a:r>
          </a:p>
          <a:p>
            <a:r>
              <a:rPr lang="en-US" dirty="0"/>
              <a:t>All dynamic scenarios can be easily tackled by EC2 with the help of this feature. And because of the flexibility of volumes and snapshots, it is highly reliable for its users. </a:t>
            </a:r>
          </a:p>
          <a:p>
            <a:r>
              <a:rPr lang="en-US" dirty="0"/>
              <a:t>Due to the scalable nature of the machine, many organizations like Flipkart, and Amazon rely on these days whenever humongous traffic occurs on their portals.</a:t>
            </a:r>
            <a:endParaRPr lang="en-IN" dirty="0"/>
          </a:p>
        </p:txBody>
      </p:sp>
      <p:pic>
        <p:nvPicPr>
          <p:cNvPr id="4" name="image3.png">
            <a:extLst>
              <a:ext uri="{FF2B5EF4-FFF2-40B4-BE49-F238E27FC236}">
                <a16:creationId xmlns:a16="http://schemas.microsoft.com/office/drawing/2014/main" id="{7557216B-70BA-7B7C-C9E4-E9162D535C12}"/>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26</a:t>
            </a:fld>
            <a:endParaRPr lang="en-IN"/>
          </a:p>
        </p:txBody>
      </p:sp>
    </p:spTree>
    <p:extLst>
      <p:ext uri="{BB962C8B-B14F-4D97-AF65-F5344CB8AC3E}">
        <p14:creationId xmlns:p14="http://schemas.microsoft.com/office/powerpoint/2010/main" val="3086999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04356-44A0-2D2C-5863-F74742875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F264A2-AC69-D533-A3D8-C408631B7F72}"/>
              </a:ext>
            </a:extLst>
          </p:cNvPr>
          <p:cNvSpPr>
            <a:spLocks noGrp="1"/>
          </p:cNvSpPr>
          <p:nvPr>
            <p:ph type="title"/>
          </p:nvPr>
        </p:nvSpPr>
        <p:spPr>
          <a:xfrm>
            <a:off x="274320" y="365125"/>
            <a:ext cx="11079480" cy="1325563"/>
          </a:xfrm>
        </p:spPr>
        <p:txBody>
          <a:bodyPr>
            <a:normAutofit/>
          </a:bodyPr>
          <a:lstStyle/>
          <a:p>
            <a:r>
              <a:rPr lang="en-IN" sz="4000" b="1" dirty="0"/>
              <a:t>EC2 Pricing Models</a:t>
            </a:r>
          </a:p>
        </p:txBody>
      </p:sp>
      <p:sp>
        <p:nvSpPr>
          <p:cNvPr id="3" name="Content Placeholder 2">
            <a:extLst>
              <a:ext uri="{FF2B5EF4-FFF2-40B4-BE49-F238E27FC236}">
                <a16:creationId xmlns:a16="http://schemas.microsoft.com/office/drawing/2014/main" id="{3DAA3CD2-4CF3-FA8E-E925-CF0DD61B24C0}"/>
              </a:ext>
            </a:extLst>
          </p:cNvPr>
          <p:cNvSpPr>
            <a:spLocks noGrp="1"/>
          </p:cNvSpPr>
          <p:nvPr>
            <p:ph idx="1"/>
          </p:nvPr>
        </p:nvSpPr>
        <p:spPr>
          <a:xfrm>
            <a:off x="274320" y="1341120"/>
            <a:ext cx="11765280" cy="5151755"/>
          </a:xfrm>
        </p:spPr>
        <p:txBody>
          <a:bodyPr>
            <a:normAutofit fontScale="85000" lnSpcReduction="20000"/>
          </a:bodyPr>
          <a:lstStyle/>
          <a:p>
            <a:pPr marL="0" indent="0">
              <a:buNone/>
            </a:pPr>
            <a:r>
              <a:rPr lang="en-US" dirty="0"/>
              <a:t>Amazon EC2 offers four pricing options for instances: On-Demand Instances, Reserved Instances, Spot Instances, and Dedicated Hosts.</a:t>
            </a:r>
          </a:p>
          <a:p>
            <a:r>
              <a:rPr lang="en-US" b="1" dirty="0"/>
              <a:t>On-Demand Instances: </a:t>
            </a:r>
            <a:r>
              <a:rPr lang="en-US" dirty="0"/>
              <a:t>The On-Demand instance is like a pay-as-you-go model where you have to pay only for the time you are going to use if the instance is stopped then the billing for that instance will be stopped when it was in the running state then you are going to be charged. The billing will be done based on the time EC2-Instance is running.</a:t>
            </a:r>
          </a:p>
          <a:p>
            <a:r>
              <a:rPr lang="en-US" b="1" dirty="0"/>
              <a:t>Reserved Instances (Saving Plans)</a:t>
            </a:r>
            <a:r>
              <a:rPr lang="en-US" dirty="0"/>
              <a:t>: Reversed Instance is like you are going to give the commitment to the AWS by buying the instance for one year or more than one year by the requirement to your organization. Because you are giving one year of Commitment to the AWS they will discount the price on that instance.</a:t>
            </a:r>
          </a:p>
          <a:p>
            <a:r>
              <a:rPr lang="en-US" b="1" dirty="0"/>
              <a:t>Spot Instances: </a:t>
            </a:r>
            <a:r>
              <a:rPr lang="en-US" dirty="0"/>
              <a:t>You have to bid the instances and who will win the bid they are going to get the instance for use but you can’t save the data which is used in this type of instance. Here you can get </a:t>
            </a:r>
            <a:r>
              <a:rPr lang="en-US" dirty="0" err="1"/>
              <a:t>upto</a:t>
            </a:r>
            <a:r>
              <a:rPr lang="en-US" dirty="0"/>
              <a:t> 90% of discount compared to On-Demand instances</a:t>
            </a:r>
          </a:p>
          <a:p>
            <a:r>
              <a:rPr lang="en-US" b="1" dirty="0"/>
              <a:t>Dedicated Host Reservation: </a:t>
            </a:r>
            <a:r>
              <a:rPr lang="en-US" dirty="0"/>
              <a:t>It provides you with a discount of up to 70% compared to On-Demand pricing. Here, you pay for each active dedicated host you use, regardless of the number or size of instances running on that host, </a:t>
            </a:r>
          </a:p>
          <a:p>
            <a:pPr marL="0" indent="0">
              <a:buNone/>
            </a:pPr>
            <a:endParaRPr lang="en-IN" dirty="0"/>
          </a:p>
        </p:txBody>
      </p:sp>
      <p:pic>
        <p:nvPicPr>
          <p:cNvPr id="4" name="image3.png">
            <a:extLst>
              <a:ext uri="{FF2B5EF4-FFF2-40B4-BE49-F238E27FC236}">
                <a16:creationId xmlns:a16="http://schemas.microsoft.com/office/drawing/2014/main" id="{587F57C5-A5E6-DD40-5826-F335128D779E}"/>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27</a:t>
            </a:fld>
            <a:endParaRPr lang="en-IN"/>
          </a:p>
        </p:txBody>
      </p:sp>
    </p:spTree>
    <p:extLst>
      <p:ext uri="{BB962C8B-B14F-4D97-AF65-F5344CB8AC3E}">
        <p14:creationId xmlns:p14="http://schemas.microsoft.com/office/powerpoint/2010/main" val="1113294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7B653-D559-9E25-06F1-EB4081B1E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7101BB-C345-7B7F-68C3-028166DB9D41}"/>
              </a:ext>
            </a:extLst>
          </p:cNvPr>
          <p:cNvSpPr>
            <a:spLocks noGrp="1"/>
          </p:cNvSpPr>
          <p:nvPr>
            <p:ph type="title"/>
          </p:nvPr>
        </p:nvSpPr>
        <p:spPr>
          <a:xfrm>
            <a:off x="86750" y="-146638"/>
            <a:ext cx="3383280" cy="1325563"/>
          </a:xfrm>
        </p:spPr>
        <p:txBody>
          <a:bodyPr>
            <a:normAutofit/>
          </a:bodyPr>
          <a:lstStyle/>
          <a:p>
            <a:r>
              <a:rPr lang="en-IN" sz="3200" b="1" dirty="0"/>
              <a:t>EC2 Pricing Models</a:t>
            </a:r>
          </a:p>
        </p:txBody>
      </p:sp>
      <p:pic>
        <p:nvPicPr>
          <p:cNvPr id="6" name="Content Placeholder 5">
            <a:extLst>
              <a:ext uri="{FF2B5EF4-FFF2-40B4-BE49-F238E27FC236}">
                <a16:creationId xmlns:a16="http://schemas.microsoft.com/office/drawing/2014/main" id="{139B0ACB-FDEE-4030-78AA-817A3CA5A0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219" t="20111" r="27284" b="10367"/>
          <a:stretch/>
        </p:blipFill>
        <p:spPr>
          <a:xfrm>
            <a:off x="466342" y="845359"/>
            <a:ext cx="10084427" cy="6012641"/>
          </a:xfrm>
        </p:spPr>
      </p:pic>
      <p:pic>
        <p:nvPicPr>
          <p:cNvPr id="4" name="image3.png">
            <a:extLst>
              <a:ext uri="{FF2B5EF4-FFF2-40B4-BE49-F238E27FC236}">
                <a16:creationId xmlns:a16="http://schemas.microsoft.com/office/drawing/2014/main" id="{51B247CE-1B2C-9E2C-21A4-3303321DCDBF}"/>
              </a:ext>
            </a:extLst>
          </p:cNvPr>
          <p:cNvPicPr/>
          <p:nvPr/>
        </p:nvPicPr>
        <p:blipFill>
          <a:blip r:embed="rId3"/>
          <a:srcRect/>
          <a:stretch>
            <a:fillRect/>
          </a:stretch>
        </p:blipFill>
        <p:spPr>
          <a:xfrm>
            <a:off x="10550769" y="23860"/>
            <a:ext cx="1620252" cy="831925"/>
          </a:xfrm>
          <a:prstGeom prst="rect">
            <a:avLst/>
          </a:prstGeom>
          <a:ln/>
        </p:spPr>
      </p:pic>
      <p:sp>
        <p:nvSpPr>
          <p:cNvPr id="3" name="Slide Number Placeholder 2"/>
          <p:cNvSpPr>
            <a:spLocks noGrp="1"/>
          </p:cNvSpPr>
          <p:nvPr>
            <p:ph type="sldNum" sz="quarter" idx="12"/>
          </p:nvPr>
        </p:nvSpPr>
        <p:spPr/>
        <p:txBody>
          <a:bodyPr/>
          <a:lstStyle/>
          <a:p>
            <a:fld id="{2980B001-E400-4EE6-BBEB-8763B5B5593A}" type="slidenum">
              <a:rPr lang="en-IN" smtClean="0"/>
              <a:t>28</a:t>
            </a:fld>
            <a:endParaRPr lang="en-IN"/>
          </a:p>
        </p:txBody>
      </p:sp>
    </p:spTree>
    <p:extLst>
      <p:ext uri="{BB962C8B-B14F-4D97-AF65-F5344CB8AC3E}">
        <p14:creationId xmlns:p14="http://schemas.microsoft.com/office/powerpoint/2010/main" val="3977290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2E57C-FB6C-93DD-D7E5-B0D5A7D69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C5BAF-8774-7C1D-29B6-E632AA48B2B6}"/>
              </a:ext>
            </a:extLst>
          </p:cNvPr>
          <p:cNvSpPr>
            <a:spLocks noGrp="1"/>
          </p:cNvSpPr>
          <p:nvPr>
            <p:ph type="title"/>
          </p:nvPr>
        </p:nvSpPr>
        <p:spPr>
          <a:xfrm>
            <a:off x="274320" y="365125"/>
            <a:ext cx="11079480" cy="1325563"/>
          </a:xfrm>
        </p:spPr>
        <p:txBody>
          <a:bodyPr>
            <a:normAutofit/>
          </a:bodyPr>
          <a:lstStyle/>
          <a:p>
            <a:r>
              <a:rPr lang="en-IN" sz="4000" b="1" dirty="0"/>
              <a:t>EC2 Pricing Models</a:t>
            </a:r>
          </a:p>
        </p:txBody>
      </p:sp>
      <p:sp>
        <p:nvSpPr>
          <p:cNvPr id="3" name="Content Placeholder 2">
            <a:extLst>
              <a:ext uri="{FF2B5EF4-FFF2-40B4-BE49-F238E27FC236}">
                <a16:creationId xmlns:a16="http://schemas.microsoft.com/office/drawing/2014/main" id="{F07EC541-46C5-38EE-CAC3-120CAF87E720}"/>
              </a:ext>
            </a:extLst>
          </p:cNvPr>
          <p:cNvSpPr>
            <a:spLocks noGrp="1"/>
          </p:cNvSpPr>
          <p:nvPr>
            <p:ph idx="1"/>
          </p:nvPr>
        </p:nvSpPr>
        <p:spPr>
          <a:xfrm>
            <a:off x="274320" y="1341120"/>
            <a:ext cx="11765280" cy="5151755"/>
          </a:xfrm>
        </p:spPr>
        <p:txBody>
          <a:bodyPr>
            <a:normAutofit fontScale="77500" lnSpcReduction="20000"/>
          </a:bodyPr>
          <a:lstStyle/>
          <a:p>
            <a:pPr marL="0" indent="0">
              <a:buNone/>
            </a:pPr>
            <a:r>
              <a:rPr lang="en-US" b="1" dirty="0"/>
              <a:t>Per-Second Billing Scheme For Amazon EC2</a:t>
            </a:r>
          </a:p>
          <a:p>
            <a:pPr algn="just"/>
            <a:r>
              <a:rPr lang="en-US" dirty="0"/>
              <a:t>Many customers utilize Amazon EC2 to accomplish significant tasks in a very short time, sometimes just minutes or even seconds. In 2017, AWS introduced per-second billing for Linux instance usage across On-Demand, Reserved, and Spot Instances. The minimum billing duration is one minute (60 seconds), but after that initial minute, charges are applied on a per-second basis. However, if you start and then stop an instance within 30 seconds, you will still be billed for the full 60 seconds.</a:t>
            </a:r>
          </a:p>
          <a:p>
            <a:r>
              <a:rPr lang="en-US" dirty="0"/>
              <a:t>This per-second billing option is available for all instances launched in:</a:t>
            </a:r>
          </a:p>
          <a:p>
            <a:pPr>
              <a:buFont typeface="Wingdings" panose="05000000000000000000" pitchFamily="2" charset="2"/>
              <a:buChar char="Ø"/>
            </a:pPr>
            <a:r>
              <a:rPr lang="en-US" dirty="0"/>
              <a:t>On-Demand Instances</a:t>
            </a:r>
          </a:p>
          <a:p>
            <a:pPr>
              <a:buFont typeface="Wingdings" panose="05000000000000000000" pitchFamily="2" charset="2"/>
              <a:buChar char="Ø"/>
            </a:pPr>
            <a:r>
              <a:rPr lang="en-US" dirty="0"/>
              <a:t>Reserved Instances </a:t>
            </a:r>
          </a:p>
          <a:p>
            <a:pPr>
              <a:buFont typeface="Wingdings" panose="05000000000000000000" pitchFamily="2" charset="2"/>
              <a:buChar char="Ø"/>
            </a:pPr>
            <a:r>
              <a:rPr lang="en-US" dirty="0"/>
              <a:t>Spot instances</a:t>
            </a:r>
          </a:p>
          <a:p>
            <a:pPr>
              <a:buFont typeface="Wingdings" panose="05000000000000000000" pitchFamily="2" charset="2"/>
              <a:buChar char="Ø"/>
            </a:pPr>
            <a:r>
              <a:rPr lang="en-US" dirty="0"/>
              <a:t>All regions </a:t>
            </a:r>
          </a:p>
          <a:p>
            <a:pPr>
              <a:buFont typeface="Wingdings" panose="05000000000000000000" pitchFamily="2" charset="2"/>
              <a:buChar char="Ø"/>
            </a:pPr>
            <a:r>
              <a:rPr lang="en-US" dirty="0"/>
              <a:t>All  Availability Zones</a:t>
            </a:r>
          </a:p>
          <a:p>
            <a:pPr>
              <a:buFont typeface="Wingdings" panose="05000000000000000000" pitchFamily="2" charset="2"/>
              <a:buChar char="Ø"/>
            </a:pPr>
            <a:r>
              <a:rPr lang="en-US" dirty="0"/>
              <a:t>Amazon Linux</a:t>
            </a:r>
          </a:p>
          <a:p>
            <a:pPr>
              <a:buFont typeface="Wingdings" panose="05000000000000000000" pitchFamily="2" charset="2"/>
              <a:buChar char="Ø"/>
            </a:pPr>
            <a:r>
              <a:rPr lang="en-US" dirty="0"/>
              <a:t>Windows</a:t>
            </a:r>
          </a:p>
          <a:p>
            <a:pPr>
              <a:buFont typeface="Wingdings" panose="05000000000000000000" pitchFamily="2" charset="2"/>
              <a:buChar char="Ø"/>
            </a:pPr>
            <a:r>
              <a:rPr lang="en-US" dirty="0"/>
              <a:t>Ubuntu</a:t>
            </a:r>
            <a:endParaRPr lang="en-IN" dirty="0"/>
          </a:p>
        </p:txBody>
      </p:sp>
      <p:pic>
        <p:nvPicPr>
          <p:cNvPr id="4" name="image3.png">
            <a:extLst>
              <a:ext uri="{FF2B5EF4-FFF2-40B4-BE49-F238E27FC236}">
                <a16:creationId xmlns:a16="http://schemas.microsoft.com/office/drawing/2014/main" id="{F53D1D2D-D910-4D5C-8D64-C726C3A38253}"/>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29</a:t>
            </a:fld>
            <a:endParaRPr lang="en-IN"/>
          </a:p>
        </p:txBody>
      </p:sp>
    </p:spTree>
    <p:extLst>
      <p:ext uri="{BB962C8B-B14F-4D97-AF65-F5344CB8AC3E}">
        <p14:creationId xmlns:p14="http://schemas.microsoft.com/office/powerpoint/2010/main" val="1850568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6E85B-0F9D-FC28-B998-B33942ECF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9F91F0-DE50-B01B-8244-7F5276089D7D}"/>
              </a:ext>
            </a:extLst>
          </p:cNvPr>
          <p:cNvSpPr>
            <a:spLocks noGrp="1"/>
          </p:cNvSpPr>
          <p:nvPr>
            <p:ph type="title"/>
          </p:nvPr>
        </p:nvSpPr>
        <p:spPr>
          <a:xfrm>
            <a:off x="194603" y="283063"/>
            <a:ext cx="10515600" cy="1325563"/>
          </a:xfrm>
        </p:spPr>
        <p:txBody>
          <a:bodyPr/>
          <a:lstStyle/>
          <a:p>
            <a:r>
              <a:rPr lang="en-IN" b="1" dirty="0"/>
              <a:t>Amazon EC2 (Elastic Compute Cloud)</a:t>
            </a:r>
          </a:p>
        </p:txBody>
      </p:sp>
      <p:sp>
        <p:nvSpPr>
          <p:cNvPr id="3" name="Content Placeholder 2">
            <a:extLst>
              <a:ext uri="{FF2B5EF4-FFF2-40B4-BE49-F238E27FC236}">
                <a16:creationId xmlns:a16="http://schemas.microsoft.com/office/drawing/2014/main" id="{F770A9AB-27A1-76F0-F928-2DC425F13A45}"/>
              </a:ext>
            </a:extLst>
          </p:cNvPr>
          <p:cNvSpPr>
            <a:spLocks noGrp="1"/>
          </p:cNvSpPr>
          <p:nvPr>
            <p:ph idx="1"/>
          </p:nvPr>
        </p:nvSpPr>
        <p:spPr>
          <a:xfrm>
            <a:off x="838200" y="1341120"/>
            <a:ext cx="10515600" cy="4835843"/>
          </a:xfrm>
        </p:spPr>
        <p:txBody>
          <a:bodyPr>
            <a:normAutofit/>
          </a:bodyPr>
          <a:lstStyle/>
          <a:p>
            <a:r>
              <a:rPr lang="en-US" dirty="0"/>
              <a:t>Amazon Elastic Compute Cloud (Amazon EC2) is a web service which is provided by the AWS cloud which is secure, resizable, and scalable.</a:t>
            </a:r>
          </a:p>
          <a:p>
            <a:r>
              <a:rPr lang="en-US" dirty="0"/>
              <a:t>You can deploy your applications in EC2 servers without any worrying about the underlying infrastructure. </a:t>
            </a:r>
          </a:p>
          <a:p>
            <a:r>
              <a:rPr lang="en-US" dirty="0"/>
              <a:t>You configure the EC2-Instance in a very secure manner by using the VPC, Subnets, and Security groups. </a:t>
            </a:r>
          </a:p>
          <a:p>
            <a:r>
              <a:rPr lang="en-US" dirty="0"/>
              <a:t>You can scale the configuration of the EC2 instance you have configured based on the demand of the application by attaching the autoscaling group to the EC2 instance. </a:t>
            </a:r>
          </a:p>
          <a:p>
            <a:r>
              <a:rPr lang="en-US" dirty="0"/>
              <a:t>You can scale up and scale down the instance based on the incoming traffic of the application.</a:t>
            </a:r>
            <a:endParaRPr lang="en-IN" dirty="0"/>
          </a:p>
        </p:txBody>
      </p:sp>
      <p:pic>
        <p:nvPicPr>
          <p:cNvPr id="4" name="image3.png">
            <a:extLst>
              <a:ext uri="{FF2B5EF4-FFF2-40B4-BE49-F238E27FC236}">
                <a16:creationId xmlns:a16="http://schemas.microsoft.com/office/drawing/2014/main" id="{35086E6E-2600-B842-12E6-6DE2037ED6A0}"/>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4DC3D8B5-3016-D220-03D0-02D150A3BA5A}"/>
              </a:ext>
            </a:extLst>
          </p:cNvPr>
          <p:cNvSpPr>
            <a:spLocks noGrp="1"/>
          </p:cNvSpPr>
          <p:nvPr>
            <p:ph type="sldNum" sz="quarter" idx="12"/>
          </p:nvPr>
        </p:nvSpPr>
        <p:spPr/>
        <p:txBody>
          <a:bodyPr/>
          <a:lstStyle/>
          <a:p>
            <a:fld id="{2980B001-E400-4EE6-BBEB-8763B5B5593A}" type="slidenum">
              <a:rPr lang="en-IN" smtClean="0"/>
              <a:t>3</a:t>
            </a:fld>
            <a:endParaRPr lang="en-IN"/>
          </a:p>
        </p:txBody>
      </p:sp>
    </p:spTree>
    <p:extLst>
      <p:ext uri="{BB962C8B-B14F-4D97-AF65-F5344CB8AC3E}">
        <p14:creationId xmlns:p14="http://schemas.microsoft.com/office/powerpoint/2010/main" val="3041125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B966C-2998-4D07-196B-9031BA302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A185E-725A-9914-6727-2A01B6BEA316}"/>
              </a:ext>
            </a:extLst>
          </p:cNvPr>
          <p:cNvSpPr>
            <a:spLocks noGrp="1"/>
          </p:cNvSpPr>
          <p:nvPr>
            <p:ph type="title"/>
          </p:nvPr>
        </p:nvSpPr>
        <p:spPr>
          <a:xfrm>
            <a:off x="274320" y="365125"/>
            <a:ext cx="11079480" cy="1325563"/>
          </a:xfrm>
        </p:spPr>
        <p:txBody>
          <a:bodyPr>
            <a:normAutofit/>
          </a:bodyPr>
          <a:lstStyle/>
          <a:p>
            <a:r>
              <a:rPr lang="en-US" sz="4000" b="1" dirty="0"/>
              <a:t>Key Components Of Amazon EC2 Costs</a:t>
            </a:r>
            <a:endParaRPr lang="en-IN" sz="4000" b="1" dirty="0"/>
          </a:p>
        </p:txBody>
      </p:sp>
      <p:sp>
        <p:nvSpPr>
          <p:cNvPr id="3" name="Content Placeholder 2">
            <a:extLst>
              <a:ext uri="{FF2B5EF4-FFF2-40B4-BE49-F238E27FC236}">
                <a16:creationId xmlns:a16="http://schemas.microsoft.com/office/drawing/2014/main" id="{700C11C7-B7AF-B064-665C-4731C0AEF48D}"/>
              </a:ext>
            </a:extLst>
          </p:cNvPr>
          <p:cNvSpPr>
            <a:spLocks noGrp="1"/>
          </p:cNvSpPr>
          <p:nvPr>
            <p:ph idx="1"/>
          </p:nvPr>
        </p:nvSpPr>
        <p:spPr>
          <a:xfrm>
            <a:off x="274320" y="1341120"/>
            <a:ext cx="11765280" cy="5151755"/>
          </a:xfrm>
        </p:spPr>
        <p:txBody>
          <a:bodyPr>
            <a:normAutofit fontScale="92500" lnSpcReduction="20000"/>
          </a:bodyPr>
          <a:lstStyle/>
          <a:p>
            <a:pPr marL="0" indent="0">
              <a:buNone/>
            </a:pPr>
            <a:r>
              <a:rPr lang="en-US" dirty="0"/>
              <a:t>When estimating the costs associated with Amazon EC2, it’s essential to consider several key components:</a:t>
            </a:r>
          </a:p>
          <a:p>
            <a:r>
              <a:rPr lang="en-US" b="1" dirty="0"/>
              <a:t>Server Time Charges: </a:t>
            </a:r>
            <a:r>
              <a:rPr lang="en-US" dirty="0"/>
              <a:t>Billing for EC2 resources begins the moment your instances are launched and continues until they are terminated. Additionally, charges apply from the time an Elastic IP address is allocated until it is released.</a:t>
            </a:r>
          </a:p>
          <a:p>
            <a:r>
              <a:rPr lang="en-US" b="1" dirty="0"/>
              <a:t>Instance Type Selection:</a:t>
            </a:r>
            <a:r>
              <a:rPr lang="en-US" dirty="0"/>
              <a:t>EC2 instance types consist of various combinations of resources, such as CPU, memory, networking capabilities, and storage options. You can scale instance sizes according to the specific needs of your workload, allowing for customization and optimization.</a:t>
            </a:r>
          </a:p>
          <a:p>
            <a:r>
              <a:rPr lang="en-US" b="1" dirty="0"/>
              <a:t>Number of Instances: </a:t>
            </a:r>
            <a:r>
              <a:rPr lang="en-US" dirty="0"/>
              <a:t>The pricing model for AWS EC2 is influenced by the number of instances you are running simultaneously. Provisioning multiple instances can impact overall costs.</a:t>
            </a:r>
          </a:p>
          <a:p>
            <a:r>
              <a:rPr lang="en-US" b="1" dirty="0"/>
              <a:t>Elastic Load Balancing: </a:t>
            </a:r>
            <a:r>
              <a:rPr lang="en-US" dirty="0"/>
              <a:t>To manage traffic effectively, AWS provides Elastic Load Balancing, which distributes incoming traffic across your EC2 instances. The total hours that Elastic Load Balancing is active will contribute to your monthly expenses</a:t>
            </a:r>
            <a:r>
              <a:rPr lang="en-US" b="1" dirty="0"/>
              <a:t>.</a:t>
            </a:r>
            <a:endParaRPr lang="en-IN" dirty="0"/>
          </a:p>
        </p:txBody>
      </p:sp>
      <p:pic>
        <p:nvPicPr>
          <p:cNvPr id="4" name="image3.png">
            <a:extLst>
              <a:ext uri="{FF2B5EF4-FFF2-40B4-BE49-F238E27FC236}">
                <a16:creationId xmlns:a16="http://schemas.microsoft.com/office/drawing/2014/main" id="{527F1FC6-EAB1-85D3-AFEF-ECC9FE9D32F2}"/>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30</a:t>
            </a:fld>
            <a:endParaRPr lang="en-IN"/>
          </a:p>
        </p:txBody>
      </p:sp>
    </p:spTree>
    <p:extLst>
      <p:ext uri="{BB962C8B-B14F-4D97-AF65-F5344CB8AC3E}">
        <p14:creationId xmlns:p14="http://schemas.microsoft.com/office/powerpoint/2010/main" val="1684411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3E02E-DF9D-7271-0B08-4C569518D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3BF98-EB1D-2A6D-A936-469237937AB0}"/>
              </a:ext>
            </a:extLst>
          </p:cNvPr>
          <p:cNvSpPr>
            <a:spLocks noGrp="1"/>
          </p:cNvSpPr>
          <p:nvPr>
            <p:ph type="title"/>
          </p:nvPr>
        </p:nvSpPr>
        <p:spPr>
          <a:xfrm>
            <a:off x="274320" y="365125"/>
            <a:ext cx="11079480" cy="1325563"/>
          </a:xfrm>
        </p:spPr>
        <p:txBody>
          <a:bodyPr>
            <a:normAutofit/>
          </a:bodyPr>
          <a:lstStyle/>
          <a:p>
            <a:r>
              <a:rPr lang="en-US" sz="4000" b="1" dirty="0"/>
              <a:t>Key Components Of Amazon EC2 Costs</a:t>
            </a:r>
            <a:endParaRPr lang="en-IN" sz="4000" b="1" dirty="0"/>
          </a:p>
        </p:txBody>
      </p:sp>
      <p:sp>
        <p:nvSpPr>
          <p:cNvPr id="3" name="Content Placeholder 2">
            <a:extLst>
              <a:ext uri="{FF2B5EF4-FFF2-40B4-BE49-F238E27FC236}">
                <a16:creationId xmlns:a16="http://schemas.microsoft.com/office/drawing/2014/main" id="{CC4F256B-86E4-A1B2-BD3F-184469A5E9D4}"/>
              </a:ext>
            </a:extLst>
          </p:cNvPr>
          <p:cNvSpPr>
            <a:spLocks noGrp="1"/>
          </p:cNvSpPr>
          <p:nvPr>
            <p:ph idx="1"/>
          </p:nvPr>
        </p:nvSpPr>
        <p:spPr>
          <a:xfrm>
            <a:off x="274320" y="1341120"/>
            <a:ext cx="11765280" cy="5151755"/>
          </a:xfrm>
        </p:spPr>
        <p:txBody>
          <a:bodyPr>
            <a:normAutofit/>
          </a:bodyPr>
          <a:lstStyle/>
          <a:p>
            <a:r>
              <a:rPr lang="en-US" b="1" dirty="0"/>
              <a:t>Monitoring Features: </a:t>
            </a:r>
            <a:r>
              <a:rPr lang="en-US" dirty="0"/>
              <a:t>Amazon EC2 integrates with Amazon CloudWatch for monitoring capabilities. While basic monitoring is included by default, opting for detailed monitoring incurs a fixed monthly fee.</a:t>
            </a:r>
          </a:p>
          <a:p>
            <a:r>
              <a:rPr lang="en-US" b="1" dirty="0"/>
              <a:t>Elastic IP Addresses: </a:t>
            </a:r>
            <a:r>
              <a:rPr lang="en-US" dirty="0"/>
              <a:t>AWS offers one Elastic IP address per running instance at no additional cost. However, any additional Elastic IPs may lead to extra charges.</a:t>
            </a:r>
          </a:p>
          <a:p>
            <a:r>
              <a:rPr lang="en-US" b="1" dirty="0"/>
              <a:t>Software Licensing: </a:t>
            </a:r>
            <a:r>
              <a:rPr lang="en-US" dirty="0"/>
              <a:t>AWS provides flexibility in software licensing, allowing you to either obtain licenses through AWS or bring your own. AWS licenses operate on a “pay-as-you-go” basis, while using your own licenses can lower total cost of ownership (TCO), provided the agreements align with cloud use. AWS License Manager can assist in managing your software licenses effectively.</a:t>
            </a:r>
            <a:endParaRPr lang="en-IN" dirty="0"/>
          </a:p>
        </p:txBody>
      </p:sp>
      <p:pic>
        <p:nvPicPr>
          <p:cNvPr id="4" name="image3.png">
            <a:extLst>
              <a:ext uri="{FF2B5EF4-FFF2-40B4-BE49-F238E27FC236}">
                <a16:creationId xmlns:a16="http://schemas.microsoft.com/office/drawing/2014/main" id="{1202CEBB-1475-CC84-582D-91CAC3C0FDBA}"/>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31</a:t>
            </a:fld>
            <a:endParaRPr lang="en-IN"/>
          </a:p>
        </p:txBody>
      </p:sp>
    </p:spTree>
    <p:extLst>
      <p:ext uri="{BB962C8B-B14F-4D97-AF65-F5344CB8AC3E}">
        <p14:creationId xmlns:p14="http://schemas.microsoft.com/office/powerpoint/2010/main" val="822395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06FBA-AE1C-ACEA-FA34-683E2C64D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966736-B933-6488-6C13-7A6C7BCA09E7}"/>
              </a:ext>
            </a:extLst>
          </p:cNvPr>
          <p:cNvSpPr>
            <a:spLocks noGrp="1"/>
          </p:cNvSpPr>
          <p:nvPr>
            <p:ph type="title"/>
          </p:nvPr>
        </p:nvSpPr>
        <p:spPr>
          <a:xfrm>
            <a:off x="274320" y="365125"/>
            <a:ext cx="11079480" cy="975995"/>
          </a:xfrm>
        </p:spPr>
        <p:txBody>
          <a:bodyPr>
            <a:normAutofit/>
          </a:bodyPr>
          <a:lstStyle/>
          <a:p>
            <a:r>
              <a:rPr lang="en-US" sz="4000" b="1" dirty="0">
                <a:solidFill>
                  <a:schemeClr val="accent5">
                    <a:lumMod val="75000"/>
                  </a:schemeClr>
                </a:solidFill>
              </a:rPr>
              <a:t>AWS Elastic IP Addresses</a:t>
            </a:r>
            <a:endParaRPr lang="en-IN" sz="4000" b="1" dirty="0">
              <a:solidFill>
                <a:schemeClr val="accent5">
                  <a:lumMod val="75000"/>
                </a:schemeClr>
              </a:solidFill>
            </a:endParaRPr>
          </a:p>
        </p:txBody>
      </p:sp>
      <p:sp>
        <p:nvSpPr>
          <p:cNvPr id="3" name="Content Placeholder 2">
            <a:extLst>
              <a:ext uri="{FF2B5EF4-FFF2-40B4-BE49-F238E27FC236}">
                <a16:creationId xmlns:a16="http://schemas.microsoft.com/office/drawing/2014/main" id="{0CEE2E8D-6680-B6A1-AB3D-BAED756103C2}"/>
              </a:ext>
            </a:extLst>
          </p:cNvPr>
          <p:cNvSpPr>
            <a:spLocks noGrp="1"/>
          </p:cNvSpPr>
          <p:nvPr>
            <p:ph idx="1"/>
          </p:nvPr>
        </p:nvSpPr>
        <p:spPr>
          <a:xfrm>
            <a:off x="274320" y="1341120"/>
            <a:ext cx="11765280" cy="5151755"/>
          </a:xfrm>
        </p:spPr>
        <p:txBody>
          <a:bodyPr>
            <a:normAutofit fontScale="92500"/>
          </a:bodyPr>
          <a:lstStyle/>
          <a:p>
            <a:pPr algn="just"/>
            <a:r>
              <a:rPr lang="en-US" dirty="0"/>
              <a:t>A Static IPv4 address more suited for dynamic cloud computing is called an Elastic IP (EIP) address. These IPs are mostly used to hide instances or software from your AWS account that fail. </a:t>
            </a:r>
          </a:p>
          <a:p>
            <a:pPr algn="just"/>
            <a:r>
              <a:rPr lang="en-US" dirty="0"/>
              <a:t>The address is mapped to another instance that is as soon as feasible made available in your account in order to accomplish this. Your AWS account receives an IP address automatically, and until you choose to surrender it, it is yours. As an alternative, you can add the IP to a DNS record for your domain. Making sure the supplied domain points to your instance using this will do that.</a:t>
            </a:r>
          </a:p>
          <a:p>
            <a:pPr algn="just"/>
            <a:r>
              <a:rPr lang="en-US" dirty="0"/>
              <a:t>The internet can be used to access this address just like any other public IPv4 address. If your instance lacks a public IPv4 address that allows communication from the internet to the instance, you can associate this IP address with it. </a:t>
            </a:r>
          </a:p>
          <a:p>
            <a:pPr algn="just"/>
            <a:r>
              <a:rPr lang="en-US" dirty="0"/>
              <a:t>The AWS EIP does not currently support IPv6 addresses.</a:t>
            </a:r>
            <a:endParaRPr lang="en-IN" dirty="0"/>
          </a:p>
        </p:txBody>
      </p:sp>
      <p:pic>
        <p:nvPicPr>
          <p:cNvPr id="4" name="image3.png">
            <a:extLst>
              <a:ext uri="{FF2B5EF4-FFF2-40B4-BE49-F238E27FC236}">
                <a16:creationId xmlns:a16="http://schemas.microsoft.com/office/drawing/2014/main" id="{633481AF-CA0D-D354-4A78-505DA17A6C01}"/>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32</a:t>
            </a:fld>
            <a:endParaRPr lang="en-IN"/>
          </a:p>
        </p:txBody>
      </p:sp>
    </p:spTree>
    <p:extLst>
      <p:ext uri="{BB962C8B-B14F-4D97-AF65-F5344CB8AC3E}">
        <p14:creationId xmlns:p14="http://schemas.microsoft.com/office/powerpoint/2010/main" val="1192067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56DFE-16C8-4120-4707-2AD699479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D9BE69-3A6E-9B4F-AB7B-32B27C7B9F5C}"/>
              </a:ext>
            </a:extLst>
          </p:cNvPr>
          <p:cNvSpPr>
            <a:spLocks noGrp="1"/>
          </p:cNvSpPr>
          <p:nvPr>
            <p:ph type="title"/>
          </p:nvPr>
        </p:nvSpPr>
        <p:spPr>
          <a:xfrm>
            <a:off x="274320" y="365125"/>
            <a:ext cx="11079480" cy="975995"/>
          </a:xfrm>
        </p:spPr>
        <p:txBody>
          <a:bodyPr>
            <a:normAutofit/>
          </a:bodyPr>
          <a:lstStyle/>
          <a:p>
            <a:r>
              <a:rPr lang="en-US" sz="4000" b="1" dirty="0"/>
              <a:t>Working of AWS Elastic IP</a:t>
            </a:r>
            <a:endParaRPr lang="en-IN" sz="4000" b="1" dirty="0"/>
          </a:p>
        </p:txBody>
      </p:sp>
      <p:sp>
        <p:nvSpPr>
          <p:cNvPr id="3" name="Content Placeholder 2">
            <a:extLst>
              <a:ext uri="{FF2B5EF4-FFF2-40B4-BE49-F238E27FC236}">
                <a16:creationId xmlns:a16="http://schemas.microsoft.com/office/drawing/2014/main" id="{C597F1C3-5887-88BF-748C-7C961575B7AA}"/>
              </a:ext>
            </a:extLst>
          </p:cNvPr>
          <p:cNvSpPr>
            <a:spLocks noGrp="1"/>
          </p:cNvSpPr>
          <p:nvPr>
            <p:ph idx="1"/>
          </p:nvPr>
        </p:nvSpPr>
        <p:spPr>
          <a:xfrm>
            <a:off x="274320" y="1341120"/>
            <a:ext cx="11765280" cy="5151755"/>
          </a:xfrm>
        </p:spPr>
        <p:txBody>
          <a:bodyPr>
            <a:normAutofit fontScale="92500" lnSpcReduction="10000"/>
          </a:bodyPr>
          <a:lstStyle/>
          <a:p>
            <a:pPr marL="0" indent="0" algn="just">
              <a:buNone/>
            </a:pPr>
            <a:r>
              <a:rPr lang="en-US" dirty="0"/>
              <a:t>The working of AWS Elastic IP can be explained in the following manner:</a:t>
            </a:r>
          </a:p>
          <a:p>
            <a:pPr marL="0" indent="0" algn="just">
              <a:buNone/>
            </a:pPr>
            <a:r>
              <a:rPr lang="en-US" dirty="0"/>
              <a:t>1. </a:t>
            </a:r>
            <a:r>
              <a:rPr lang="en-US" b="1" dirty="0"/>
              <a:t>Allocate an Elastic IP Address: </a:t>
            </a:r>
            <a:r>
              <a:rPr lang="en-US" dirty="0"/>
              <a:t>It is easy to assign an IP address to your account. Your IP address may be assigned using either the pool of IP addresses offered by Amazon or the private IP address pool you have added to your account.</a:t>
            </a:r>
          </a:p>
          <a:p>
            <a:pPr marL="0" indent="0" algn="just">
              <a:buNone/>
            </a:pPr>
            <a:r>
              <a:rPr lang="en-US" dirty="0"/>
              <a:t>There are the following options for the Public IPv4 address pool:</a:t>
            </a:r>
          </a:p>
          <a:p>
            <a:pPr algn="just"/>
            <a:r>
              <a:rPr lang="en-US" dirty="0"/>
              <a:t>IPv4 Addresses are available on Amazon: If you want an IPv4 address assigned from the pool of IPv4 numbers maintained by Amazon.</a:t>
            </a:r>
          </a:p>
          <a:p>
            <a:pPr algn="just"/>
            <a:r>
              <a:rPr lang="en-US" dirty="0"/>
              <a:t>My Collection of Open IPv4 Addresses: If you wish to assign an IPv4 address from a pool of IP addresses you’ve added to your AWS account. If your network does not contain any IP address pools, this option is disabled.</a:t>
            </a:r>
          </a:p>
          <a:p>
            <a:pPr algn="just"/>
            <a:r>
              <a:rPr lang="en-US" dirty="0"/>
              <a:t>The IPv4 Address Pool that belongs to the Customer: If you need to distribute an IPv4 address for use with AWS Outposts from a pool made using your on-premises network. If you don’t have AWS Outposts, this option isn’t available to you.</a:t>
            </a:r>
            <a:endParaRPr lang="en-IN" dirty="0"/>
          </a:p>
        </p:txBody>
      </p:sp>
      <p:pic>
        <p:nvPicPr>
          <p:cNvPr id="4" name="image3.png">
            <a:extLst>
              <a:ext uri="{FF2B5EF4-FFF2-40B4-BE49-F238E27FC236}">
                <a16:creationId xmlns:a16="http://schemas.microsoft.com/office/drawing/2014/main" id="{32C803A0-0517-AB74-338A-03CEF2A9693E}"/>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33</a:t>
            </a:fld>
            <a:endParaRPr lang="en-IN"/>
          </a:p>
        </p:txBody>
      </p:sp>
    </p:spTree>
    <p:extLst>
      <p:ext uri="{BB962C8B-B14F-4D97-AF65-F5344CB8AC3E}">
        <p14:creationId xmlns:p14="http://schemas.microsoft.com/office/powerpoint/2010/main" val="708057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ED730-17DC-2EDF-3E92-FA65D0DC3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E6700F-4255-B5E3-9F8A-07D195680030}"/>
              </a:ext>
            </a:extLst>
          </p:cNvPr>
          <p:cNvSpPr>
            <a:spLocks noGrp="1"/>
          </p:cNvSpPr>
          <p:nvPr>
            <p:ph type="title"/>
          </p:nvPr>
        </p:nvSpPr>
        <p:spPr>
          <a:xfrm>
            <a:off x="274320" y="365125"/>
            <a:ext cx="11079480" cy="975995"/>
          </a:xfrm>
        </p:spPr>
        <p:txBody>
          <a:bodyPr>
            <a:normAutofit/>
          </a:bodyPr>
          <a:lstStyle/>
          <a:p>
            <a:r>
              <a:rPr lang="en-US" sz="4000" b="1" dirty="0"/>
              <a:t>Working of AWS Elastic IP</a:t>
            </a:r>
            <a:endParaRPr lang="en-IN" sz="4000" b="1" dirty="0"/>
          </a:p>
        </p:txBody>
      </p:sp>
      <p:sp>
        <p:nvSpPr>
          <p:cNvPr id="3" name="Content Placeholder 2">
            <a:extLst>
              <a:ext uri="{FF2B5EF4-FFF2-40B4-BE49-F238E27FC236}">
                <a16:creationId xmlns:a16="http://schemas.microsoft.com/office/drawing/2014/main" id="{C95CEB96-6989-80CA-5B86-68912BD5BBA0}"/>
              </a:ext>
            </a:extLst>
          </p:cNvPr>
          <p:cNvSpPr>
            <a:spLocks noGrp="1"/>
          </p:cNvSpPr>
          <p:nvPr>
            <p:ph idx="1"/>
          </p:nvPr>
        </p:nvSpPr>
        <p:spPr>
          <a:xfrm>
            <a:off x="274320" y="1341120"/>
            <a:ext cx="11765280" cy="5151755"/>
          </a:xfrm>
        </p:spPr>
        <p:txBody>
          <a:bodyPr>
            <a:normAutofit/>
          </a:bodyPr>
          <a:lstStyle/>
          <a:p>
            <a:pPr marL="0" indent="0" algn="just">
              <a:buNone/>
            </a:pPr>
            <a:r>
              <a:rPr lang="en-US" dirty="0"/>
              <a:t>2. </a:t>
            </a:r>
            <a:r>
              <a:rPr lang="en-US" b="1" dirty="0"/>
              <a:t>Describe your Elastic IP Address: </a:t>
            </a:r>
            <a:r>
              <a:rPr lang="en-US" dirty="0"/>
              <a:t>In this step, one can view all the metadata of the Elastic IP Address by visiting the View Information Portal. Here the metadata includes the name, descriptions, port numbers assigned, and other necessary details.</a:t>
            </a:r>
          </a:p>
          <a:p>
            <a:pPr marL="0" indent="0" algn="just">
              <a:buNone/>
            </a:pPr>
            <a:r>
              <a:rPr lang="en-US" dirty="0"/>
              <a:t>3. </a:t>
            </a:r>
            <a:r>
              <a:rPr lang="en-US" b="1" dirty="0"/>
              <a:t>Tag an Elastic IP Address: </a:t>
            </a:r>
            <a:r>
              <a:rPr lang="en-US" dirty="0"/>
              <a:t>You can use tags to distinguish between your IP addresses in case you have created multiple IP addresses. </a:t>
            </a:r>
          </a:p>
          <a:p>
            <a:pPr marL="0" indent="0" algn="just">
              <a:buNone/>
            </a:pPr>
            <a:r>
              <a:rPr lang="en-US" dirty="0"/>
              <a:t>4. </a:t>
            </a:r>
            <a:r>
              <a:rPr lang="en-US" b="1" dirty="0"/>
              <a:t>Connect or Disconnect </a:t>
            </a:r>
            <a:r>
              <a:rPr lang="en-US" dirty="0"/>
              <a:t>an Elastic IP address from a Network Interface or Instance</a:t>
            </a:r>
          </a:p>
          <a:p>
            <a:pPr marL="0" indent="0" algn="just">
              <a:buNone/>
            </a:pPr>
            <a:r>
              <a:rPr lang="en-US" dirty="0"/>
              <a:t>5. </a:t>
            </a:r>
            <a:r>
              <a:rPr lang="en-US" b="1" dirty="0"/>
              <a:t>Release an Elastic IP Address</a:t>
            </a:r>
            <a:r>
              <a:rPr lang="en-US" dirty="0"/>
              <a:t>: We advise releasing an Elastic IP address if you no longer require it. The IP that needs to be released cannot currently be connected to any EC2 instance, NAT gateway, or Network Load Balancer on AWS.</a:t>
            </a:r>
            <a:endParaRPr lang="en-IN" dirty="0"/>
          </a:p>
        </p:txBody>
      </p:sp>
      <p:pic>
        <p:nvPicPr>
          <p:cNvPr id="4" name="image3.png">
            <a:extLst>
              <a:ext uri="{FF2B5EF4-FFF2-40B4-BE49-F238E27FC236}">
                <a16:creationId xmlns:a16="http://schemas.microsoft.com/office/drawing/2014/main" id="{E7EA08BB-4ADF-3EED-B1CA-6A4328C5EC85}"/>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34</a:t>
            </a:fld>
            <a:endParaRPr lang="en-IN"/>
          </a:p>
        </p:txBody>
      </p:sp>
    </p:spTree>
    <p:extLst>
      <p:ext uri="{BB962C8B-B14F-4D97-AF65-F5344CB8AC3E}">
        <p14:creationId xmlns:p14="http://schemas.microsoft.com/office/powerpoint/2010/main" val="984853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371F8-6431-2CAF-941D-0F950B56E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2DADE-42ED-8804-476E-640AE0D453B8}"/>
              </a:ext>
            </a:extLst>
          </p:cNvPr>
          <p:cNvSpPr>
            <a:spLocks noGrp="1"/>
          </p:cNvSpPr>
          <p:nvPr>
            <p:ph type="title"/>
          </p:nvPr>
        </p:nvSpPr>
        <p:spPr>
          <a:xfrm>
            <a:off x="274320" y="365125"/>
            <a:ext cx="11079480" cy="975995"/>
          </a:xfrm>
        </p:spPr>
        <p:txBody>
          <a:bodyPr>
            <a:normAutofit/>
          </a:bodyPr>
          <a:lstStyle/>
          <a:p>
            <a:r>
              <a:rPr lang="en-US" sz="4000" b="1" dirty="0"/>
              <a:t>Features of AWS Elastic IP</a:t>
            </a:r>
            <a:endParaRPr lang="en-IN" sz="4000" b="1" dirty="0"/>
          </a:p>
        </p:txBody>
      </p:sp>
      <p:sp>
        <p:nvSpPr>
          <p:cNvPr id="3" name="Content Placeholder 2">
            <a:extLst>
              <a:ext uri="{FF2B5EF4-FFF2-40B4-BE49-F238E27FC236}">
                <a16:creationId xmlns:a16="http://schemas.microsoft.com/office/drawing/2014/main" id="{05F55F41-8BA9-1973-7C83-502825C45B4D}"/>
              </a:ext>
            </a:extLst>
          </p:cNvPr>
          <p:cNvSpPr>
            <a:spLocks noGrp="1"/>
          </p:cNvSpPr>
          <p:nvPr>
            <p:ph idx="1"/>
          </p:nvPr>
        </p:nvSpPr>
        <p:spPr>
          <a:xfrm>
            <a:off x="274320" y="1341120"/>
            <a:ext cx="11765280" cy="5151755"/>
          </a:xfrm>
        </p:spPr>
        <p:txBody>
          <a:bodyPr>
            <a:normAutofit fontScale="92500" lnSpcReduction="10000"/>
          </a:bodyPr>
          <a:lstStyle/>
          <a:p>
            <a:pPr marL="0" indent="0">
              <a:buNone/>
            </a:pPr>
            <a:r>
              <a:rPr lang="en-US" b="1" dirty="0"/>
              <a:t>1. Static Public IPv4 Address</a:t>
            </a:r>
            <a:endParaRPr lang="en-US" dirty="0"/>
          </a:p>
          <a:p>
            <a:pPr>
              <a:buFont typeface="Arial" panose="020B0604020202020204" pitchFamily="34" charset="0"/>
              <a:buChar char="•"/>
            </a:pPr>
            <a:r>
              <a:rPr lang="en-US" dirty="0"/>
              <a:t>An Elastic IP is a </a:t>
            </a:r>
            <a:r>
              <a:rPr lang="en-US" b="1" dirty="0"/>
              <a:t>permanent</a:t>
            </a:r>
            <a:r>
              <a:rPr lang="en-US" dirty="0"/>
              <a:t> public IP address that remains constant until you manually release it.</a:t>
            </a:r>
          </a:p>
          <a:p>
            <a:pPr>
              <a:buFont typeface="Arial" panose="020B0604020202020204" pitchFamily="34" charset="0"/>
              <a:buChar char="•"/>
            </a:pPr>
            <a:r>
              <a:rPr lang="en-US" dirty="0"/>
              <a:t>Unlike dynamically assigned public IPs, an Elastic IP does not change on instance stop/start.</a:t>
            </a:r>
          </a:p>
          <a:p>
            <a:pPr marL="0" indent="0">
              <a:buNone/>
            </a:pPr>
            <a:r>
              <a:rPr lang="en-US" b="1" dirty="0"/>
              <a:t>2. Failover &amp; High Availability</a:t>
            </a:r>
            <a:endParaRPr lang="en-US" dirty="0"/>
          </a:p>
          <a:p>
            <a:pPr>
              <a:buFont typeface="Arial" panose="020B0604020202020204" pitchFamily="34" charset="0"/>
              <a:buChar char="•"/>
            </a:pPr>
            <a:r>
              <a:rPr lang="en-US" dirty="0"/>
              <a:t>You can </a:t>
            </a:r>
            <a:r>
              <a:rPr lang="en-US" b="1" dirty="0"/>
              <a:t>remap</a:t>
            </a:r>
            <a:r>
              <a:rPr lang="en-US" dirty="0"/>
              <a:t> an Elastic IP to another EC2 instance in case of failure.</a:t>
            </a:r>
          </a:p>
          <a:p>
            <a:pPr>
              <a:buFont typeface="Arial" panose="020B0604020202020204" pitchFamily="34" charset="0"/>
              <a:buChar char="•"/>
            </a:pPr>
            <a:r>
              <a:rPr lang="en-US" dirty="0"/>
              <a:t>This helps ensure </a:t>
            </a:r>
            <a:r>
              <a:rPr lang="en-US" b="1" dirty="0"/>
              <a:t>business continuity</a:t>
            </a:r>
            <a:r>
              <a:rPr lang="en-US" dirty="0"/>
              <a:t> by quickly switching traffic to a backup instance.</a:t>
            </a:r>
          </a:p>
          <a:p>
            <a:pPr marL="0" indent="0">
              <a:buNone/>
            </a:pPr>
            <a:r>
              <a:rPr lang="en-US" b="1" dirty="0"/>
              <a:t>3. Dynamic Reassignment</a:t>
            </a:r>
            <a:endParaRPr lang="en-US" dirty="0"/>
          </a:p>
          <a:p>
            <a:pPr>
              <a:buFont typeface="Arial" panose="020B0604020202020204" pitchFamily="34" charset="0"/>
              <a:buChar char="•"/>
            </a:pPr>
            <a:r>
              <a:rPr lang="en-US" dirty="0"/>
              <a:t>You can </a:t>
            </a:r>
            <a:r>
              <a:rPr lang="en-US" b="1" dirty="0"/>
              <a:t>detach and reassign</a:t>
            </a:r>
            <a:r>
              <a:rPr lang="en-US" dirty="0"/>
              <a:t> an Elastic IP from one instance to another </a:t>
            </a:r>
            <a:r>
              <a:rPr lang="en-US" b="1" dirty="0"/>
              <a:t>instantly</a:t>
            </a:r>
            <a:r>
              <a:rPr lang="en-US" dirty="0"/>
              <a:t>.</a:t>
            </a:r>
          </a:p>
          <a:p>
            <a:pPr>
              <a:buFont typeface="Arial" panose="020B0604020202020204" pitchFamily="34" charset="0"/>
              <a:buChar char="•"/>
            </a:pPr>
            <a:r>
              <a:rPr lang="en-US" dirty="0"/>
              <a:t>This allows for </a:t>
            </a:r>
            <a:r>
              <a:rPr lang="en-US" b="1" dirty="0"/>
              <a:t>load balancing</a:t>
            </a:r>
            <a:r>
              <a:rPr lang="en-US" dirty="0"/>
              <a:t> and failover solutions without changing DNS settings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4" name="image3.png">
            <a:extLst>
              <a:ext uri="{FF2B5EF4-FFF2-40B4-BE49-F238E27FC236}">
                <a16:creationId xmlns:a16="http://schemas.microsoft.com/office/drawing/2014/main" id="{AF3C8ECF-54F8-4D91-4DB9-74551C1DF403}"/>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35</a:t>
            </a:fld>
            <a:endParaRPr lang="en-IN"/>
          </a:p>
        </p:txBody>
      </p:sp>
    </p:spTree>
    <p:extLst>
      <p:ext uri="{BB962C8B-B14F-4D97-AF65-F5344CB8AC3E}">
        <p14:creationId xmlns:p14="http://schemas.microsoft.com/office/powerpoint/2010/main" val="1282335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5D29C-D027-32E5-EB33-99F992C51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6727D-7ACB-1D8D-70C7-CB1E7DFBC3E3}"/>
              </a:ext>
            </a:extLst>
          </p:cNvPr>
          <p:cNvSpPr>
            <a:spLocks noGrp="1"/>
          </p:cNvSpPr>
          <p:nvPr>
            <p:ph type="title"/>
          </p:nvPr>
        </p:nvSpPr>
        <p:spPr>
          <a:xfrm>
            <a:off x="274320" y="365125"/>
            <a:ext cx="11079480" cy="975995"/>
          </a:xfrm>
        </p:spPr>
        <p:txBody>
          <a:bodyPr>
            <a:normAutofit/>
          </a:bodyPr>
          <a:lstStyle/>
          <a:p>
            <a:r>
              <a:rPr lang="en-US" sz="4000" b="1" dirty="0"/>
              <a:t>Features of AWS Elastic IP</a:t>
            </a:r>
            <a:endParaRPr lang="en-IN" sz="4000" b="1" dirty="0"/>
          </a:p>
        </p:txBody>
      </p:sp>
      <p:sp>
        <p:nvSpPr>
          <p:cNvPr id="3" name="Content Placeholder 2">
            <a:extLst>
              <a:ext uri="{FF2B5EF4-FFF2-40B4-BE49-F238E27FC236}">
                <a16:creationId xmlns:a16="http://schemas.microsoft.com/office/drawing/2014/main" id="{081EEC5F-1FA8-97BC-27BB-B92AD61F3833}"/>
              </a:ext>
            </a:extLst>
          </p:cNvPr>
          <p:cNvSpPr>
            <a:spLocks noGrp="1"/>
          </p:cNvSpPr>
          <p:nvPr>
            <p:ph idx="1"/>
          </p:nvPr>
        </p:nvSpPr>
        <p:spPr>
          <a:xfrm>
            <a:off x="274320" y="1341120"/>
            <a:ext cx="11765280" cy="5151755"/>
          </a:xfrm>
        </p:spPr>
        <p:txBody>
          <a:bodyPr>
            <a:normAutofit fontScale="92500"/>
          </a:bodyPr>
          <a:lstStyle/>
          <a:p>
            <a:pPr marL="0" indent="0">
              <a:buNone/>
            </a:pPr>
            <a:r>
              <a:rPr lang="en-US" b="1" dirty="0"/>
              <a:t>4. One Free Elastic IP Per Running Instance</a:t>
            </a:r>
            <a:endParaRPr lang="en-US" dirty="0"/>
          </a:p>
          <a:p>
            <a:pPr>
              <a:buFont typeface="Arial" panose="020B0604020202020204" pitchFamily="34" charset="0"/>
              <a:buChar char="•"/>
            </a:pPr>
            <a:r>
              <a:rPr lang="en-US" dirty="0"/>
              <a:t>AWS provides </a:t>
            </a:r>
            <a:r>
              <a:rPr lang="en-US" b="1" dirty="0"/>
              <a:t>one free Elastic IP</a:t>
            </a:r>
            <a:r>
              <a:rPr lang="en-US" dirty="0"/>
              <a:t> per </a:t>
            </a:r>
            <a:r>
              <a:rPr lang="en-US" b="1" dirty="0"/>
              <a:t>running EC2 instance</a:t>
            </a:r>
            <a:r>
              <a:rPr lang="en-US" dirty="0"/>
              <a:t>.</a:t>
            </a:r>
          </a:p>
          <a:p>
            <a:pPr>
              <a:buFont typeface="Arial" panose="020B0604020202020204" pitchFamily="34" charset="0"/>
              <a:buChar char="•"/>
            </a:pPr>
            <a:r>
              <a:rPr lang="en-US" dirty="0"/>
              <a:t>However, </a:t>
            </a:r>
            <a:r>
              <a:rPr lang="en-US" b="1" dirty="0"/>
              <a:t>if the Elastic IP is not associated with an instance, AWS charges you for it.</a:t>
            </a:r>
          </a:p>
          <a:p>
            <a:pPr marL="0" indent="0">
              <a:buNone/>
            </a:pPr>
            <a:r>
              <a:rPr lang="en-US" b="1" dirty="0"/>
              <a:t>5. Elastic IP Pooling</a:t>
            </a:r>
            <a:endParaRPr lang="en-US" dirty="0"/>
          </a:p>
          <a:p>
            <a:pPr>
              <a:buFont typeface="Arial" panose="020B0604020202020204" pitchFamily="34" charset="0"/>
              <a:buChar char="•"/>
            </a:pPr>
            <a:r>
              <a:rPr lang="en-US" dirty="0"/>
              <a:t>You can </a:t>
            </a:r>
            <a:r>
              <a:rPr lang="en-US" b="1" dirty="0"/>
              <a:t>allocate multiple Elastic IPs</a:t>
            </a:r>
            <a:r>
              <a:rPr lang="en-US" dirty="0"/>
              <a:t> and manage them in a pool.</a:t>
            </a:r>
          </a:p>
          <a:p>
            <a:pPr>
              <a:buFont typeface="Arial" panose="020B0604020202020204" pitchFamily="34" charset="0"/>
              <a:buChar char="•"/>
            </a:pPr>
            <a:r>
              <a:rPr lang="en-US" dirty="0"/>
              <a:t>Useful for large-scale architectures needing multiple static public Ips.</a:t>
            </a:r>
          </a:p>
          <a:p>
            <a:pPr marL="0" indent="0">
              <a:buNone/>
            </a:pPr>
            <a:r>
              <a:rPr lang="en-US" b="1" dirty="0"/>
              <a:t>6. IPv4-Only</a:t>
            </a:r>
            <a:endParaRPr lang="en-US" dirty="0"/>
          </a:p>
          <a:p>
            <a:pPr>
              <a:buFont typeface="Arial" panose="020B0604020202020204" pitchFamily="34" charset="0"/>
              <a:buChar char="•"/>
            </a:pPr>
            <a:r>
              <a:rPr lang="en-US" dirty="0"/>
              <a:t>Elastic IPs are available </a:t>
            </a:r>
            <a:r>
              <a:rPr lang="en-US" b="1" dirty="0"/>
              <a:t>only for IPv4 addresses</a:t>
            </a:r>
            <a:r>
              <a:rPr lang="en-US" dirty="0"/>
              <a:t>, as AWS does not provide Elastic IPv6.</a:t>
            </a:r>
          </a:p>
          <a:p>
            <a:pPr>
              <a:buFont typeface="Arial" panose="020B0604020202020204" pitchFamily="34" charset="0"/>
              <a:buChar char="•"/>
            </a:pPr>
            <a:r>
              <a:rPr lang="en-US" dirty="0"/>
              <a:t>AWS provides IPv6 addresses differently (e.g., Egress-Only Internet Gateway for IPv6)</a:t>
            </a:r>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lgn="just">
              <a:buNone/>
            </a:pPr>
            <a:endParaRPr lang="en-IN" dirty="0"/>
          </a:p>
        </p:txBody>
      </p:sp>
      <p:pic>
        <p:nvPicPr>
          <p:cNvPr id="4" name="image3.png">
            <a:extLst>
              <a:ext uri="{FF2B5EF4-FFF2-40B4-BE49-F238E27FC236}">
                <a16:creationId xmlns:a16="http://schemas.microsoft.com/office/drawing/2014/main" id="{E8185E4C-81D7-D853-51FE-9978CA4230E6}"/>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36</a:t>
            </a:fld>
            <a:endParaRPr lang="en-IN"/>
          </a:p>
        </p:txBody>
      </p:sp>
    </p:spTree>
    <p:extLst>
      <p:ext uri="{BB962C8B-B14F-4D97-AF65-F5344CB8AC3E}">
        <p14:creationId xmlns:p14="http://schemas.microsoft.com/office/powerpoint/2010/main" val="1506911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0D33A-166F-2ECF-7B5E-166BA1539D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46592-51E8-6D03-7152-50488A4614DD}"/>
              </a:ext>
            </a:extLst>
          </p:cNvPr>
          <p:cNvSpPr>
            <a:spLocks noGrp="1"/>
          </p:cNvSpPr>
          <p:nvPr>
            <p:ph type="title"/>
          </p:nvPr>
        </p:nvSpPr>
        <p:spPr>
          <a:xfrm>
            <a:off x="274320" y="365125"/>
            <a:ext cx="11079480" cy="975995"/>
          </a:xfrm>
        </p:spPr>
        <p:txBody>
          <a:bodyPr>
            <a:normAutofit/>
          </a:bodyPr>
          <a:lstStyle/>
          <a:p>
            <a:r>
              <a:rPr lang="en-US" sz="4000" b="1" dirty="0"/>
              <a:t>AWS Elastic Beanstalk</a:t>
            </a:r>
            <a:endParaRPr lang="en-IN" sz="4000" b="1" dirty="0"/>
          </a:p>
        </p:txBody>
      </p:sp>
      <p:sp>
        <p:nvSpPr>
          <p:cNvPr id="3" name="Content Placeholder 2">
            <a:extLst>
              <a:ext uri="{FF2B5EF4-FFF2-40B4-BE49-F238E27FC236}">
                <a16:creationId xmlns:a16="http://schemas.microsoft.com/office/drawing/2014/main" id="{5B6E6578-18EA-0924-39E5-A2D2D170501F}"/>
              </a:ext>
            </a:extLst>
          </p:cNvPr>
          <p:cNvSpPr>
            <a:spLocks noGrp="1"/>
          </p:cNvSpPr>
          <p:nvPr>
            <p:ph idx="1"/>
          </p:nvPr>
        </p:nvSpPr>
        <p:spPr>
          <a:xfrm>
            <a:off x="274320" y="1341120"/>
            <a:ext cx="11765280" cy="5151755"/>
          </a:xfrm>
        </p:spPr>
        <p:txBody>
          <a:bodyPr>
            <a:normAutofit fontScale="92500" lnSpcReduction="10000"/>
          </a:bodyPr>
          <a:lstStyle/>
          <a:p>
            <a:pPr algn="just"/>
            <a:r>
              <a:rPr lang="en-US" dirty="0"/>
              <a:t>AWS Elastic Beanstalk is an AWS-managed service for web applications. </a:t>
            </a:r>
          </a:p>
          <a:p>
            <a:pPr algn="just"/>
            <a:r>
              <a:rPr lang="en-US" dirty="0"/>
              <a:t>Elastic Beanstalk is a pre-configured EC2 server that can directly take up your application code and environment configurations and use it to automatically provision and deploy the required resources within AWS to run the web application. </a:t>
            </a:r>
          </a:p>
          <a:p>
            <a:pPr algn="just"/>
            <a:r>
              <a:rPr lang="en-US" dirty="0"/>
              <a:t>Unlike EC2 which is Infrastructure as a service, Elastic Beanstalk is a Platform As A Service (PAAS) as it allows users to directly use a pre-configured server for their application. </a:t>
            </a:r>
          </a:p>
          <a:p>
            <a:pPr algn="just"/>
            <a:r>
              <a:rPr lang="en-US" dirty="0"/>
              <a:t>Of course, you can deploy applications without ever having to use elastic beanstalk but that would mean having to choose the appropriate service from the vast array of services offered by  AWS, manually provisioning these AWS resources, and stitching them up together to form a complete web application. </a:t>
            </a:r>
          </a:p>
          <a:p>
            <a:pPr algn="just"/>
            <a:r>
              <a:rPr lang="en-US" dirty="0"/>
              <a:t>Elastic Beanstalk abstracts the underlying configuration work and allows you as a user to focus on more pressing matters.</a:t>
            </a:r>
            <a:endParaRPr lang="en-IN" dirty="0"/>
          </a:p>
        </p:txBody>
      </p:sp>
      <p:pic>
        <p:nvPicPr>
          <p:cNvPr id="4" name="image3.png">
            <a:extLst>
              <a:ext uri="{FF2B5EF4-FFF2-40B4-BE49-F238E27FC236}">
                <a16:creationId xmlns:a16="http://schemas.microsoft.com/office/drawing/2014/main" id="{1DA26CCA-D552-7DF8-C783-3AC81C494CBF}"/>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37</a:t>
            </a:fld>
            <a:endParaRPr lang="en-IN"/>
          </a:p>
        </p:txBody>
      </p:sp>
    </p:spTree>
    <p:extLst>
      <p:ext uri="{BB962C8B-B14F-4D97-AF65-F5344CB8AC3E}">
        <p14:creationId xmlns:p14="http://schemas.microsoft.com/office/powerpoint/2010/main" val="2955396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9A39C-9BB6-071B-305A-96A08276C8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94940-A2F6-4CF3-007A-C5B148FED4A9}"/>
              </a:ext>
            </a:extLst>
          </p:cNvPr>
          <p:cNvSpPr>
            <a:spLocks noGrp="1"/>
          </p:cNvSpPr>
          <p:nvPr>
            <p:ph type="title"/>
          </p:nvPr>
        </p:nvSpPr>
        <p:spPr>
          <a:xfrm>
            <a:off x="274320" y="365125"/>
            <a:ext cx="11079480" cy="975995"/>
          </a:xfrm>
        </p:spPr>
        <p:txBody>
          <a:bodyPr>
            <a:normAutofit/>
          </a:bodyPr>
          <a:lstStyle/>
          <a:p>
            <a:r>
              <a:rPr lang="en-US" sz="4000" b="1" dirty="0"/>
              <a:t>How Elastic Beanstalk Works ?</a:t>
            </a:r>
            <a:endParaRPr lang="en-IN" sz="4000" b="1" dirty="0"/>
          </a:p>
        </p:txBody>
      </p:sp>
      <p:sp>
        <p:nvSpPr>
          <p:cNvPr id="3" name="Content Placeholder 2">
            <a:extLst>
              <a:ext uri="{FF2B5EF4-FFF2-40B4-BE49-F238E27FC236}">
                <a16:creationId xmlns:a16="http://schemas.microsoft.com/office/drawing/2014/main" id="{8FEABE9A-DC67-A72C-11C4-6A4A5AEFC68D}"/>
              </a:ext>
            </a:extLst>
          </p:cNvPr>
          <p:cNvSpPr>
            <a:spLocks noGrp="1"/>
          </p:cNvSpPr>
          <p:nvPr>
            <p:ph idx="1"/>
          </p:nvPr>
        </p:nvSpPr>
        <p:spPr>
          <a:xfrm>
            <a:off x="274320" y="1341120"/>
            <a:ext cx="11765280" cy="5151755"/>
          </a:xfrm>
        </p:spPr>
        <p:txBody>
          <a:bodyPr>
            <a:normAutofit/>
          </a:bodyPr>
          <a:lstStyle/>
          <a:p>
            <a:pPr algn="just"/>
            <a:r>
              <a:rPr lang="en-US" b="0" i="0" dirty="0">
                <a:solidFill>
                  <a:srgbClr val="0F141A"/>
                </a:solidFill>
                <a:effectLst/>
                <a:latin typeface="Amazon Ember"/>
              </a:rPr>
              <a:t>To use Elastic Beanstalk, you create an application, upload an application version in the form of an application source bundle (for example, a Java .war file) to Elastic Beanstalk, and then provide some information about the application. </a:t>
            </a:r>
          </a:p>
          <a:p>
            <a:pPr algn="just"/>
            <a:r>
              <a:rPr lang="en-US" b="0" i="0" dirty="0">
                <a:solidFill>
                  <a:srgbClr val="0F141A"/>
                </a:solidFill>
                <a:effectLst/>
                <a:latin typeface="Amazon Ember"/>
              </a:rPr>
              <a:t>Elastic Beanstalk automatically launches an environment and creates and configures the AWS resources needed to run your code. After your environment is launched, you can then manage your environment and deploy new application versions. </a:t>
            </a:r>
          </a:p>
          <a:p>
            <a:pPr algn="just"/>
            <a:r>
              <a:rPr lang="en-US" b="0" i="0" dirty="0">
                <a:solidFill>
                  <a:srgbClr val="0F141A"/>
                </a:solidFill>
                <a:effectLst/>
                <a:latin typeface="Amazon Ember"/>
              </a:rPr>
              <a:t>After you create and deploy your application, information about the application—including metrics, events, and environment status—is available through the Elastic Beanstalk console, APIs, or Command Line Interfaces, including the unified AWS CLI.</a:t>
            </a:r>
            <a:endParaRPr lang="en-US" dirty="0"/>
          </a:p>
          <a:p>
            <a:pPr algn="just"/>
            <a:endParaRPr lang="en-IN" dirty="0"/>
          </a:p>
        </p:txBody>
      </p:sp>
      <p:pic>
        <p:nvPicPr>
          <p:cNvPr id="4" name="image3.png">
            <a:extLst>
              <a:ext uri="{FF2B5EF4-FFF2-40B4-BE49-F238E27FC236}">
                <a16:creationId xmlns:a16="http://schemas.microsoft.com/office/drawing/2014/main" id="{1F595821-1833-B51B-350F-F8B1C85223C3}"/>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38</a:t>
            </a:fld>
            <a:endParaRPr lang="en-IN"/>
          </a:p>
        </p:txBody>
      </p:sp>
    </p:spTree>
    <p:extLst>
      <p:ext uri="{BB962C8B-B14F-4D97-AF65-F5344CB8AC3E}">
        <p14:creationId xmlns:p14="http://schemas.microsoft.com/office/powerpoint/2010/main" val="1339956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4CF2B-A05B-8B26-0C6A-CF01178CE865}"/>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BA59F0E6-C013-E366-C9C8-A2BEA72FC9DA}"/>
              </a:ext>
            </a:extLst>
          </p:cNvPr>
          <p:cNvPicPr/>
          <p:nvPr/>
        </p:nvPicPr>
        <p:blipFill>
          <a:blip r:embed="rId2"/>
          <a:srcRect/>
          <a:stretch>
            <a:fillRect/>
          </a:stretch>
        </p:blipFill>
        <p:spPr>
          <a:xfrm>
            <a:off x="9249386" y="23860"/>
            <a:ext cx="2921635" cy="1155065"/>
          </a:xfrm>
          <a:prstGeom prst="rect">
            <a:avLst/>
          </a:prstGeom>
          <a:ln/>
        </p:spPr>
      </p:pic>
      <p:sp>
        <p:nvSpPr>
          <p:cNvPr id="3" name="Slide Number Placeholder 2"/>
          <p:cNvSpPr>
            <a:spLocks noGrp="1"/>
          </p:cNvSpPr>
          <p:nvPr>
            <p:ph type="sldNum" sz="quarter" idx="12"/>
          </p:nvPr>
        </p:nvSpPr>
        <p:spPr/>
        <p:txBody>
          <a:bodyPr/>
          <a:lstStyle/>
          <a:p>
            <a:fld id="{2980B001-E400-4EE6-BBEB-8763B5B5593A}" type="slidenum">
              <a:rPr lang="en-IN" smtClean="0"/>
              <a:t>39</a:t>
            </a:fld>
            <a:endParaRPr lang="en-IN"/>
          </a:p>
        </p:txBody>
      </p:sp>
      <p:pic>
        <p:nvPicPr>
          <p:cNvPr id="5" name="Picture 4">
            <a:extLst>
              <a:ext uri="{FF2B5EF4-FFF2-40B4-BE49-F238E27FC236}">
                <a16:creationId xmlns:a16="http://schemas.microsoft.com/office/drawing/2014/main" id="{C28DF166-6B84-5D83-0EDD-FBF1F3553497}"/>
              </a:ext>
            </a:extLst>
          </p:cNvPr>
          <p:cNvPicPr>
            <a:picLocks noChangeAspect="1"/>
          </p:cNvPicPr>
          <p:nvPr/>
        </p:nvPicPr>
        <p:blipFill>
          <a:blip r:embed="rId3"/>
          <a:stretch>
            <a:fillRect/>
          </a:stretch>
        </p:blipFill>
        <p:spPr>
          <a:xfrm>
            <a:off x="20979" y="725060"/>
            <a:ext cx="11353800" cy="5813852"/>
          </a:xfrm>
          <a:prstGeom prst="rect">
            <a:avLst/>
          </a:prstGeom>
        </p:spPr>
      </p:pic>
      <p:sp>
        <p:nvSpPr>
          <p:cNvPr id="10" name="Content Placeholder 9">
            <a:extLst>
              <a:ext uri="{FF2B5EF4-FFF2-40B4-BE49-F238E27FC236}">
                <a16:creationId xmlns:a16="http://schemas.microsoft.com/office/drawing/2014/main" id="{7BFDC8FC-11E3-567C-DCB1-D6AB27ED1D89}"/>
              </a:ext>
            </a:extLst>
          </p:cNvPr>
          <p:cNvSpPr>
            <a:spLocks noGrp="1"/>
          </p:cNvSpPr>
          <p:nvPr>
            <p:ph idx="1"/>
          </p:nvPr>
        </p:nvSpPr>
        <p:spPr>
          <a:xfrm>
            <a:off x="1005840" y="1654412"/>
            <a:ext cx="10515600" cy="4351338"/>
          </a:xfrm>
        </p:spPr>
        <p:txBody>
          <a:bodyPr/>
          <a:lstStyle/>
          <a:p>
            <a:r>
              <a:rPr lang="en-US" dirty="0"/>
              <a:t>.</a:t>
            </a:r>
            <a:endParaRPr lang="en-IN" dirty="0"/>
          </a:p>
        </p:txBody>
      </p:sp>
    </p:spTree>
    <p:extLst>
      <p:ext uri="{BB962C8B-B14F-4D97-AF65-F5344CB8AC3E}">
        <p14:creationId xmlns:p14="http://schemas.microsoft.com/office/powerpoint/2010/main" val="369874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9495A-62A0-AE9E-1893-EB10E4C86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00694-71C7-8B4C-C072-3955E01C1F9E}"/>
              </a:ext>
            </a:extLst>
          </p:cNvPr>
          <p:cNvSpPr>
            <a:spLocks noGrp="1"/>
          </p:cNvSpPr>
          <p:nvPr>
            <p:ph type="title"/>
          </p:nvPr>
        </p:nvSpPr>
        <p:spPr>
          <a:xfrm>
            <a:off x="0" y="489598"/>
            <a:ext cx="11079480" cy="813800"/>
          </a:xfrm>
        </p:spPr>
        <p:txBody>
          <a:bodyPr>
            <a:normAutofit/>
          </a:bodyPr>
          <a:lstStyle/>
          <a:p>
            <a:r>
              <a:rPr lang="en-US" sz="3600" b="1" dirty="0"/>
              <a:t>Use Cases of Amazon EC2 (Elastic Compute Cloud)</a:t>
            </a:r>
            <a:endParaRPr lang="en-IN" sz="3600" b="1" dirty="0"/>
          </a:p>
        </p:txBody>
      </p:sp>
      <p:sp>
        <p:nvSpPr>
          <p:cNvPr id="3" name="Content Placeholder 2">
            <a:extLst>
              <a:ext uri="{FF2B5EF4-FFF2-40B4-BE49-F238E27FC236}">
                <a16:creationId xmlns:a16="http://schemas.microsoft.com/office/drawing/2014/main" id="{9827D3CB-B4C9-404E-B265-6CE9E09ECF74}"/>
              </a:ext>
            </a:extLst>
          </p:cNvPr>
          <p:cNvSpPr>
            <a:spLocks noGrp="1"/>
          </p:cNvSpPr>
          <p:nvPr>
            <p:ph idx="1"/>
          </p:nvPr>
        </p:nvSpPr>
        <p:spPr>
          <a:xfrm>
            <a:off x="274320" y="1427871"/>
            <a:ext cx="11759541" cy="5171123"/>
          </a:xfrm>
        </p:spPr>
        <p:txBody>
          <a:bodyPr>
            <a:normAutofit fontScale="92500" lnSpcReduction="10000"/>
          </a:bodyPr>
          <a:lstStyle/>
          <a:p>
            <a:pPr marL="0" indent="0" algn="just">
              <a:buNone/>
            </a:pPr>
            <a:r>
              <a:rPr lang="en-US" dirty="0"/>
              <a:t>The following are the use cases of Amazon EC2:</a:t>
            </a:r>
          </a:p>
          <a:p>
            <a:pPr algn="just"/>
            <a:r>
              <a:rPr lang="en-US" b="1" dirty="0"/>
              <a:t>Deploying Application: </a:t>
            </a:r>
            <a:r>
              <a:rPr lang="en-US" dirty="0"/>
              <a:t>In the AWS EC2 instance, you can deploy your application like .jar, .war, or .ear application without maintaining the underlying infrastructure.</a:t>
            </a:r>
          </a:p>
          <a:p>
            <a:pPr algn="just"/>
            <a:r>
              <a:rPr lang="en-US" b="1" dirty="0"/>
              <a:t>Scaling Application: </a:t>
            </a:r>
            <a:r>
              <a:rPr lang="en-US" dirty="0"/>
              <a:t>Once you deployed your web application in the EC2 instance know you can scale your application based upon the demand you are having by scaling the AWS EC2-Instance.</a:t>
            </a:r>
          </a:p>
          <a:p>
            <a:pPr algn="just"/>
            <a:r>
              <a:rPr lang="en-US" b="1" dirty="0"/>
              <a:t>Deploying The ML Models: </a:t>
            </a:r>
            <a:r>
              <a:rPr lang="en-US" dirty="0"/>
              <a:t>You can train and deploy your ML models in the EC2-instance because it offers up to 400 Gbps, and storage services purpose-built to optimize the price performance for ML projects.</a:t>
            </a:r>
          </a:p>
          <a:p>
            <a:pPr algn="just"/>
            <a:r>
              <a:rPr lang="en-US" b="1" dirty="0"/>
              <a:t>Hybrid Cloud Environment: </a:t>
            </a:r>
            <a:r>
              <a:rPr lang="en-US" dirty="0"/>
              <a:t>You can deploy your web application in EC2-Instance and you can connect to the database which is deployed in the on-premises servers.</a:t>
            </a:r>
          </a:p>
          <a:p>
            <a:pPr algn="just"/>
            <a:r>
              <a:rPr lang="en-US" b="1" dirty="0"/>
              <a:t>Cost-Effective: </a:t>
            </a:r>
            <a:r>
              <a:rPr lang="en-US" dirty="0"/>
              <a:t>Amazon EC2-instance is cost-effective so you can deploy your gaming application in the Amazon EC2-Instances.</a:t>
            </a:r>
            <a:endParaRPr lang="en-IN" dirty="0"/>
          </a:p>
        </p:txBody>
      </p:sp>
      <p:pic>
        <p:nvPicPr>
          <p:cNvPr id="4" name="image3.png">
            <a:extLst>
              <a:ext uri="{FF2B5EF4-FFF2-40B4-BE49-F238E27FC236}">
                <a16:creationId xmlns:a16="http://schemas.microsoft.com/office/drawing/2014/main" id="{47813CCC-85F6-B5F6-755A-39E30DFFE9D0}"/>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4</a:t>
            </a:fld>
            <a:endParaRPr lang="en-IN"/>
          </a:p>
        </p:txBody>
      </p:sp>
    </p:spTree>
    <p:extLst>
      <p:ext uri="{BB962C8B-B14F-4D97-AF65-F5344CB8AC3E}">
        <p14:creationId xmlns:p14="http://schemas.microsoft.com/office/powerpoint/2010/main" val="3830923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6854F-EF94-8630-601F-5FCA8E65ED2E}"/>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CF7C3B6A-8EC5-675C-F3AA-02D135BD0BF9}"/>
              </a:ext>
            </a:extLst>
          </p:cNvPr>
          <p:cNvPicPr/>
          <p:nvPr/>
        </p:nvPicPr>
        <p:blipFill>
          <a:blip r:embed="rId2"/>
          <a:srcRect/>
          <a:stretch>
            <a:fillRect/>
          </a:stretch>
        </p:blipFill>
        <p:spPr>
          <a:xfrm>
            <a:off x="9249386" y="23860"/>
            <a:ext cx="2921635" cy="1155065"/>
          </a:xfrm>
          <a:prstGeom prst="rect">
            <a:avLst/>
          </a:prstGeom>
          <a:ln/>
        </p:spPr>
      </p:pic>
      <p:sp>
        <p:nvSpPr>
          <p:cNvPr id="3" name="Slide Number Placeholder 2">
            <a:extLst>
              <a:ext uri="{FF2B5EF4-FFF2-40B4-BE49-F238E27FC236}">
                <a16:creationId xmlns:a16="http://schemas.microsoft.com/office/drawing/2014/main" id="{AA166427-697F-2C53-3B42-D86F32B5CA5E}"/>
              </a:ext>
            </a:extLst>
          </p:cNvPr>
          <p:cNvSpPr>
            <a:spLocks noGrp="1"/>
          </p:cNvSpPr>
          <p:nvPr>
            <p:ph type="sldNum" sz="quarter" idx="12"/>
          </p:nvPr>
        </p:nvSpPr>
        <p:spPr/>
        <p:txBody>
          <a:bodyPr/>
          <a:lstStyle/>
          <a:p>
            <a:fld id="{2980B001-E400-4EE6-BBEB-8763B5B5593A}" type="slidenum">
              <a:rPr lang="en-IN" smtClean="0"/>
              <a:t>40</a:t>
            </a:fld>
            <a:endParaRPr lang="en-IN"/>
          </a:p>
        </p:txBody>
      </p:sp>
      <p:sp>
        <p:nvSpPr>
          <p:cNvPr id="10" name="Content Placeholder 9">
            <a:extLst>
              <a:ext uri="{FF2B5EF4-FFF2-40B4-BE49-F238E27FC236}">
                <a16:creationId xmlns:a16="http://schemas.microsoft.com/office/drawing/2014/main" id="{6DEB2D1F-5584-069C-CA62-342A7BAB8D71}"/>
              </a:ext>
            </a:extLst>
          </p:cNvPr>
          <p:cNvSpPr>
            <a:spLocks noGrp="1"/>
          </p:cNvSpPr>
          <p:nvPr>
            <p:ph idx="1"/>
          </p:nvPr>
        </p:nvSpPr>
        <p:spPr>
          <a:xfrm>
            <a:off x="1005840" y="1654412"/>
            <a:ext cx="10515600" cy="4351338"/>
          </a:xfrm>
        </p:spPr>
        <p:txBody>
          <a:bodyPr/>
          <a:lstStyle/>
          <a:p>
            <a:r>
              <a:rPr lang="en-US" dirty="0"/>
              <a:t>.</a:t>
            </a:r>
            <a:endParaRPr lang="en-IN" dirty="0"/>
          </a:p>
        </p:txBody>
      </p:sp>
      <p:pic>
        <p:nvPicPr>
          <p:cNvPr id="2" name="Picture 1">
            <a:extLst>
              <a:ext uri="{FF2B5EF4-FFF2-40B4-BE49-F238E27FC236}">
                <a16:creationId xmlns:a16="http://schemas.microsoft.com/office/drawing/2014/main" id="{EA25BAC9-69E0-1599-58CA-867672053C88}"/>
              </a:ext>
            </a:extLst>
          </p:cNvPr>
          <p:cNvPicPr>
            <a:picLocks noChangeAspect="1"/>
          </p:cNvPicPr>
          <p:nvPr/>
        </p:nvPicPr>
        <p:blipFill>
          <a:blip r:embed="rId3"/>
          <a:stretch>
            <a:fillRect/>
          </a:stretch>
        </p:blipFill>
        <p:spPr>
          <a:xfrm>
            <a:off x="704097" y="332943"/>
            <a:ext cx="10783805" cy="6192114"/>
          </a:xfrm>
          <a:prstGeom prst="rect">
            <a:avLst/>
          </a:prstGeom>
        </p:spPr>
      </p:pic>
    </p:spTree>
    <p:extLst>
      <p:ext uri="{BB962C8B-B14F-4D97-AF65-F5344CB8AC3E}">
        <p14:creationId xmlns:p14="http://schemas.microsoft.com/office/powerpoint/2010/main" val="174608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6D764-8104-4862-0CE3-46F3EFDC8C90}"/>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408CDED1-A86D-504A-2864-87D831480C5A}"/>
              </a:ext>
            </a:extLst>
          </p:cNvPr>
          <p:cNvPicPr/>
          <p:nvPr/>
        </p:nvPicPr>
        <p:blipFill>
          <a:blip r:embed="rId2"/>
          <a:srcRect/>
          <a:stretch>
            <a:fillRect/>
          </a:stretch>
        </p:blipFill>
        <p:spPr>
          <a:xfrm>
            <a:off x="9249386" y="23860"/>
            <a:ext cx="2921635" cy="1155065"/>
          </a:xfrm>
          <a:prstGeom prst="rect">
            <a:avLst/>
          </a:prstGeom>
          <a:ln/>
        </p:spPr>
      </p:pic>
      <p:sp>
        <p:nvSpPr>
          <p:cNvPr id="3" name="Slide Number Placeholder 2">
            <a:extLst>
              <a:ext uri="{FF2B5EF4-FFF2-40B4-BE49-F238E27FC236}">
                <a16:creationId xmlns:a16="http://schemas.microsoft.com/office/drawing/2014/main" id="{DFE975AD-A2FC-3F86-7EDB-F829E10C1EBE}"/>
              </a:ext>
            </a:extLst>
          </p:cNvPr>
          <p:cNvSpPr>
            <a:spLocks noGrp="1"/>
          </p:cNvSpPr>
          <p:nvPr>
            <p:ph type="sldNum" sz="quarter" idx="12"/>
          </p:nvPr>
        </p:nvSpPr>
        <p:spPr/>
        <p:txBody>
          <a:bodyPr/>
          <a:lstStyle/>
          <a:p>
            <a:fld id="{2980B001-E400-4EE6-BBEB-8763B5B5593A}" type="slidenum">
              <a:rPr lang="en-IN" smtClean="0"/>
              <a:t>41</a:t>
            </a:fld>
            <a:endParaRPr lang="en-IN"/>
          </a:p>
        </p:txBody>
      </p:sp>
      <p:sp>
        <p:nvSpPr>
          <p:cNvPr id="10" name="Content Placeholder 9">
            <a:extLst>
              <a:ext uri="{FF2B5EF4-FFF2-40B4-BE49-F238E27FC236}">
                <a16:creationId xmlns:a16="http://schemas.microsoft.com/office/drawing/2014/main" id="{499DEF03-F4ED-C30B-49C7-9C55B439D3CB}"/>
              </a:ext>
            </a:extLst>
          </p:cNvPr>
          <p:cNvSpPr>
            <a:spLocks noGrp="1"/>
          </p:cNvSpPr>
          <p:nvPr>
            <p:ph idx="1"/>
          </p:nvPr>
        </p:nvSpPr>
        <p:spPr>
          <a:xfrm>
            <a:off x="1005840" y="1654412"/>
            <a:ext cx="10515600" cy="4351338"/>
          </a:xfrm>
        </p:spPr>
        <p:txBody>
          <a:bodyPr/>
          <a:lstStyle/>
          <a:p>
            <a:r>
              <a:rPr lang="en-US" dirty="0"/>
              <a:t>.</a:t>
            </a:r>
            <a:endParaRPr lang="en-IN" dirty="0"/>
          </a:p>
        </p:txBody>
      </p:sp>
      <p:pic>
        <p:nvPicPr>
          <p:cNvPr id="5" name="Picture 4">
            <a:extLst>
              <a:ext uri="{FF2B5EF4-FFF2-40B4-BE49-F238E27FC236}">
                <a16:creationId xmlns:a16="http://schemas.microsoft.com/office/drawing/2014/main" id="{2CF47550-CE7C-2466-C7C5-001428185BFE}"/>
              </a:ext>
            </a:extLst>
          </p:cNvPr>
          <p:cNvPicPr>
            <a:picLocks noChangeAspect="1"/>
          </p:cNvPicPr>
          <p:nvPr/>
        </p:nvPicPr>
        <p:blipFill>
          <a:blip r:embed="rId3"/>
          <a:stretch>
            <a:fillRect/>
          </a:stretch>
        </p:blipFill>
        <p:spPr>
          <a:xfrm>
            <a:off x="89649" y="242443"/>
            <a:ext cx="12012701" cy="6373114"/>
          </a:xfrm>
          <a:prstGeom prst="rect">
            <a:avLst/>
          </a:prstGeom>
        </p:spPr>
      </p:pic>
    </p:spTree>
    <p:extLst>
      <p:ext uri="{BB962C8B-B14F-4D97-AF65-F5344CB8AC3E}">
        <p14:creationId xmlns:p14="http://schemas.microsoft.com/office/powerpoint/2010/main" val="11218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CE090-D710-AABD-8681-D7A8FE931E3E}"/>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82F047D2-5C3C-737C-5E7B-3AB9C85B40AD}"/>
              </a:ext>
            </a:extLst>
          </p:cNvPr>
          <p:cNvPicPr/>
          <p:nvPr/>
        </p:nvPicPr>
        <p:blipFill>
          <a:blip r:embed="rId2"/>
          <a:srcRect/>
          <a:stretch>
            <a:fillRect/>
          </a:stretch>
        </p:blipFill>
        <p:spPr>
          <a:xfrm>
            <a:off x="9249386" y="23860"/>
            <a:ext cx="2921635" cy="1155065"/>
          </a:xfrm>
          <a:prstGeom prst="rect">
            <a:avLst/>
          </a:prstGeom>
          <a:ln/>
        </p:spPr>
      </p:pic>
      <p:sp>
        <p:nvSpPr>
          <p:cNvPr id="3" name="Slide Number Placeholder 2">
            <a:extLst>
              <a:ext uri="{FF2B5EF4-FFF2-40B4-BE49-F238E27FC236}">
                <a16:creationId xmlns:a16="http://schemas.microsoft.com/office/drawing/2014/main" id="{FC22865F-E747-8751-AEF7-CA085B7B553F}"/>
              </a:ext>
            </a:extLst>
          </p:cNvPr>
          <p:cNvSpPr>
            <a:spLocks noGrp="1"/>
          </p:cNvSpPr>
          <p:nvPr>
            <p:ph type="sldNum" sz="quarter" idx="12"/>
          </p:nvPr>
        </p:nvSpPr>
        <p:spPr/>
        <p:txBody>
          <a:bodyPr/>
          <a:lstStyle/>
          <a:p>
            <a:fld id="{2980B001-E400-4EE6-BBEB-8763B5B5593A}" type="slidenum">
              <a:rPr lang="en-IN" smtClean="0"/>
              <a:t>42</a:t>
            </a:fld>
            <a:endParaRPr lang="en-IN"/>
          </a:p>
        </p:txBody>
      </p:sp>
      <p:sp>
        <p:nvSpPr>
          <p:cNvPr id="10" name="Content Placeholder 9">
            <a:extLst>
              <a:ext uri="{FF2B5EF4-FFF2-40B4-BE49-F238E27FC236}">
                <a16:creationId xmlns:a16="http://schemas.microsoft.com/office/drawing/2014/main" id="{EACA0DBE-8338-3F9F-AF11-ED578CB85387}"/>
              </a:ext>
            </a:extLst>
          </p:cNvPr>
          <p:cNvSpPr>
            <a:spLocks noGrp="1"/>
          </p:cNvSpPr>
          <p:nvPr>
            <p:ph idx="1"/>
          </p:nvPr>
        </p:nvSpPr>
        <p:spPr>
          <a:xfrm>
            <a:off x="1005840" y="1654412"/>
            <a:ext cx="10515600" cy="4351338"/>
          </a:xfrm>
        </p:spPr>
        <p:txBody>
          <a:bodyPr/>
          <a:lstStyle/>
          <a:p>
            <a:r>
              <a:rPr lang="en-US" dirty="0"/>
              <a:t>.</a:t>
            </a:r>
            <a:endParaRPr lang="en-IN" dirty="0"/>
          </a:p>
        </p:txBody>
      </p:sp>
      <p:pic>
        <p:nvPicPr>
          <p:cNvPr id="2" name="Picture 1">
            <a:extLst>
              <a:ext uri="{FF2B5EF4-FFF2-40B4-BE49-F238E27FC236}">
                <a16:creationId xmlns:a16="http://schemas.microsoft.com/office/drawing/2014/main" id="{5929CC6C-8571-88B7-BEB0-546B7706C4B8}"/>
              </a:ext>
            </a:extLst>
          </p:cNvPr>
          <p:cNvPicPr>
            <a:picLocks noChangeAspect="1"/>
          </p:cNvPicPr>
          <p:nvPr/>
        </p:nvPicPr>
        <p:blipFill>
          <a:blip r:embed="rId3"/>
          <a:stretch>
            <a:fillRect/>
          </a:stretch>
        </p:blipFill>
        <p:spPr>
          <a:xfrm>
            <a:off x="981904" y="521109"/>
            <a:ext cx="10228192" cy="5482579"/>
          </a:xfrm>
          <a:prstGeom prst="rect">
            <a:avLst/>
          </a:prstGeom>
        </p:spPr>
      </p:pic>
    </p:spTree>
    <p:extLst>
      <p:ext uri="{BB962C8B-B14F-4D97-AF65-F5344CB8AC3E}">
        <p14:creationId xmlns:p14="http://schemas.microsoft.com/office/powerpoint/2010/main" val="4218198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D546F-BA63-51AD-9BCD-C33CE46C5C41}"/>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96DF1B1D-BAD7-98F9-AEC1-951ACBC23DAD}"/>
              </a:ext>
            </a:extLst>
          </p:cNvPr>
          <p:cNvPicPr/>
          <p:nvPr/>
        </p:nvPicPr>
        <p:blipFill>
          <a:blip r:embed="rId2"/>
          <a:srcRect/>
          <a:stretch>
            <a:fillRect/>
          </a:stretch>
        </p:blipFill>
        <p:spPr>
          <a:xfrm>
            <a:off x="9249386" y="23860"/>
            <a:ext cx="2921635" cy="1155065"/>
          </a:xfrm>
          <a:prstGeom prst="rect">
            <a:avLst/>
          </a:prstGeom>
          <a:ln/>
        </p:spPr>
      </p:pic>
      <p:sp>
        <p:nvSpPr>
          <p:cNvPr id="3" name="Slide Number Placeholder 2">
            <a:extLst>
              <a:ext uri="{FF2B5EF4-FFF2-40B4-BE49-F238E27FC236}">
                <a16:creationId xmlns:a16="http://schemas.microsoft.com/office/drawing/2014/main" id="{66DF4055-BF93-F8F9-5095-756D7F53E282}"/>
              </a:ext>
            </a:extLst>
          </p:cNvPr>
          <p:cNvSpPr>
            <a:spLocks noGrp="1"/>
          </p:cNvSpPr>
          <p:nvPr>
            <p:ph type="sldNum" sz="quarter" idx="12"/>
          </p:nvPr>
        </p:nvSpPr>
        <p:spPr/>
        <p:txBody>
          <a:bodyPr/>
          <a:lstStyle/>
          <a:p>
            <a:fld id="{2980B001-E400-4EE6-BBEB-8763B5B5593A}" type="slidenum">
              <a:rPr lang="en-IN" smtClean="0"/>
              <a:t>43</a:t>
            </a:fld>
            <a:endParaRPr lang="en-IN"/>
          </a:p>
        </p:txBody>
      </p:sp>
      <p:sp>
        <p:nvSpPr>
          <p:cNvPr id="10" name="Content Placeholder 9">
            <a:extLst>
              <a:ext uri="{FF2B5EF4-FFF2-40B4-BE49-F238E27FC236}">
                <a16:creationId xmlns:a16="http://schemas.microsoft.com/office/drawing/2014/main" id="{A64915EF-4EA9-D658-2374-BA6B53AE213B}"/>
              </a:ext>
            </a:extLst>
          </p:cNvPr>
          <p:cNvSpPr>
            <a:spLocks noGrp="1"/>
          </p:cNvSpPr>
          <p:nvPr>
            <p:ph idx="1"/>
          </p:nvPr>
        </p:nvSpPr>
        <p:spPr>
          <a:xfrm>
            <a:off x="1005840" y="1654412"/>
            <a:ext cx="10515600" cy="4351338"/>
          </a:xfrm>
        </p:spPr>
        <p:txBody>
          <a:bodyPr/>
          <a:lstStyle/>
          <a:p>
            <a:r>
              <a:rPr lang="en-US" dirty="0"/>
              <a:t>.</a:t>
            </a:r>
            <a:endParaRPr lang="en-IN" dirty="0"/>
          </a:p>
        </p:txBody>
      </p:sp>
      <p:pic>
        <p:nvPicPr>
          <p:cNvPr id="5" name="Picture 4">
            <a:extLst>
              <a:ext uri="{FF2B5EF4-FFF2-40B4-BE49-F238E27FC236}">
                <a16:creationId xmlns:a16="http://schemas.microsoft.com/office/drawing/2014/main" id="{00DD4B00-304F-213F-9E8B-E451A472A04D}"/>
              </a:ext>
            </a:extLst>
          </p:cNvPr>
          <p:cNvPicPr>
            <a:picLocks noChangeAspect="1"/>
          </p:cNvPicPr>
          <p:nvPr/>
        </p:nvPicPr>
        <p:blipFill>
          <a:blip r:embed="rId3"/>
          <a:stretch>
            <a:fillRect/>
          </a:stretch>
        </p:blipFill>
        <p:spPr>
          <a:xfrm>
            <a:off x="933553" y="737232"/>
            <a:ext cx="10324894" cy="5383536"/>
          </a:xfrm>
          <a:prstGeom prst="rect">
            <a:avLst/>
          </a:prstGeom>
        </p:spPr>
      </p:pic>
    </p:spTree>
    <p:extLst>
      <p:ext uri="{BB962C8B-B14F-4D97-AF65-F5344CB8AC3E}">
        <p14:creationId xmlns:p14="http://schemas.microsoft.com/office/powerpoint/2010/main" val="2544919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20425-E22F-37F5-FE1C-0557BA98D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8F10F0-43BE-A1B3-7B8A-B070B0445969}"/>
              </a:ext>
            </a:extLst>
          </p:cNvPr>
          <p:cNvSpPr>
            <a:spLocks noGrp="1"/>
          </p:cNvSpPr>
          <p:nvPr>
            <p:ph type="title"/>
          </p:nvPr>
        </p:nvSpPr>
        <p:spPr>
          <a:xfrm>
            <a:off x="274320" y="365125"/>
            <a:ext cx="11079480" cy="975995"/>
          </a:xfrm>
        </p:spPr>
        <p:txBody>
          <a:bodyPr>
            <a:normAutofit/>
          </a:bodyPr>
          <a:lstStyle/>
          <a:p>
            <a:r>
              <a:rPr lang="en-US" sz="4000" b="1" dirty="0"/>
              <a:t>How Elastic Beanstalk Works ?</a:t>
            </a:r>
            <a:endParaRPr lang="en-IN" sz="4000" b="1" dirty="0"/>
          </a:p>
        </p:txBody>
      </p:sp>
      <p:pic>
        <p:nvPicPr>
          <p:cNvPr id="6" name="Content Placeholder 5">
            <a:extLst>
              <a:ext uri="{FF2B5EF4-FFF2-40B4-BE49-F238E27FC236}">
                <a16:creationId xmlns:a16="http://schemas.microsoft.com/office/drawing/2014/main" id="{0E72E83E-D777-C15C-60C0-1FD71C58E7D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219" t="40524" r="26051" b="31371"/>
          <a:stretch/>
        </p:blipFill>
        <p:spPr>
          <a:xfrm>
            <a:off x="1554480" y="1682384"/>
            <a:ext cx="8610599" cy="3651615"/>
          </a:xfrm>
        </p:spPr>
      </p:pic>
      <p:pic>
        <p:nvPicPr>
          <p:cNvPr id="4" name="image3.png">
            <a:extLst>
              <a:ext uri="{FF2B5EF4-FFF2-40B4-BE49-F238E27FC236}">
                <a16:creationId xmlns:a16="http://schemas.microsoft.com/office/drawing/2014/main" id="{3499E111-7580-92E3-09A5-9239C243ADB6}"/>
              </a:ext>
            </a:extLst>
          </p:cNvPr>
          <p:cNvPicPr/>
          <p:nvPr/>
        </p:nvPicPr>
        <p:blipFill>
          <a:blip r:embed="rId3"/>
          <a:srcRect/>
          <a:stretch>
            <a:fillRect/>
          </a:stretch>
        </p:blipFill>
        <p:spPr>
          <a:xfrm>
            <a:off x="9249386" y="23860"/>
            <a:ext cx="2921635" cy="1155065"/>
          </a:xfrm>
          <a:prstGeom prst="rect">
            <a:avLst/>
          </a:prstGeom>
          <a:ln/>
        </p:spPr>
      </p:pic>
      <p:sp>
        <p:nvSpPr>
          <p:cNvPr id="3" name="Slide Number Placeholder 2">
            <a:extLst>
              <a:ext uri="{FF2B5EF4-FFF2-40B4-BE49-F238E27FC236}">
                <a16:creationId xmlns:a16="http://schemas.microsoft.com/office/drawing/2014/main" id="{B323ACA2-2D3D-A685-A684-5F7D12C787C8}"/>
              </a:ext>
            </a:extLst>
          </p:cNvPr>
          <p:cNvSpPr>
            <a:spLocks noGrp="1"/>
          </p:cNvSpPr>
          <p:nvPr>
            <p:ph type="sldNum" sz="quarter" idx="12"/>
          </p:nvPr>
        </p:nvSpPr>
        <p:spPr/>
        <p:txBody>
          <a:bodyPr/>
          <a:lstStyle/>
          <a:p>
            <a:fld id="{2980B001-E400-4EE6-BBEB-8763B5B5593A}" type="slidenum">
              <a:rPr lang="en-IN" smtClean="0"/>
              <a:t>44</a:t>
            </a:fld>
            <a:endParaRPr lang="en-IN"/>
          </a:p>
        </p:txBody>
      </p:sp>
    </p:spTree>
    <p:extLst>
      <p:ext uri="{BB962C8B-B14F-4D97-AF65-F5344CB8AC3E}">
        <p14:creationId xmlns:p14="http://schemas.microsoft.com/office/powerpoint/2010/main" val="295791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26E8C-D2E4-1CE1-8A7F-1EDC5818D8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C2ED06-F33C-DE3D-F313-CBB31231503A}"/>
              </a:ext>
            </a:extLst>
          </p:cNvPr>
          <p:cNvSpPr>
            <a:spLocks noGrp="1"/>
          </p:cNvSpPr>
          <p:nvPr>
            <p:ph type="title"/>
          </p:nvPr>
        </p:nvSpPr>
        <p:spPr>
          <a:xfrm>
            <a:off x="274320" y="365125"/>
            <a:ext cx="11079480" cy="975995"/>
          </a:xfrm>
        </p:spPr>
        <p:txBody>
          <a:bodyPr>
            <a:normAutofit/>
          </a:bodyPr>
          <a:lstStyle/>
          <a:p>
            <a:r>
              <a:rPr lang="en-US" sz="4000" b="1" dirty="0"/>
              <a:t>How Elastic Beanstalk Works ?</a:t>
            </a:r>
            <a:endParaRPr lang="en-IN" sz="4000" b="1" dirty="0"/>
          </a:p>
        </p:txBody>
      </p:sp>
      <p:pic>
        <p:nvPicPr>
          <p:cNvPr id="4" name="image3.png">
            <a:extLst>
              <a:ext uri="{FF2B5EF4-FFF2-40B4-BE49-F238E27FC236}">
                <a16:creationId xmlns:a16="http://schemas.microsoft.com/office/drawing/2014/main" id="{4EFE0B91-E207-4C3A-4F78-DA99E70A8133}"/>
              </a:ext>
            </a:extLst>
          </p:cNvPr>
          <p:cNvPicPr/>
          <p:nvPr/>
        </p:nvPicPr>
        <p:blipFill>
          <a:blip r:embed="rId2"/>
          <a:srcRect/>
          <a:stretch>
            <a:fillRect/>
          </a:stretch>
        </p:blipFill>
        <p:spPr>
          <a:xfrm>
            <a:off x="9249386" y="23860"/>
            <a:ext cx="2921635" cy="1155065"/>
          </a:xfrm>
          <a:prstGeom prst="rect">
            <a:avLst/>
          </a:prstGeom>
          <a:ln/>
        </p:spPr>
      </p:pic>
      <p:sp>
        <p:nvSpPr>
          <p:cNvPr id="3" name="Slide Number Placeholder 2">
            <a:extLst>
              <a:ext uri="{FF2B5EF4-FFF2-40B4-BE49-F238E27FC236}">
                <a16:creationId xmlns:a16="http://schemas.microsoft.com/office/drawing/2014/main" id="{D7086DE2-19E7-EF82-439E-3CA71698F502}"/>
              </a:ext>
            </a:extLst>
          </p:cNvPr>
          <p:cNvSpPr>
            <a:spLocks noGrp="1"/>
          </p:cNvSpPr>
          <p:nvPr>
            <p:ph type="sldNum" sz="quarter" idx="12"/>
          </p:nvPr>
        </p:nvSpPr>
        <p:spPr/>
        <p:txBody>
          <a:bodyPr/>
          <a:lstStyle/>
          <a:p>
            <a:fld id="{2980B001-E400-4EE6-BBEB-8763B5B5593A}" type="slidenum">
              <a:rPr lang="en-IN" smtClean="0"/>
              <a:t>45</a:t>
            </a:fld>
            <a:endParaRPr lang="en-IN"/>
          </a:p>
        </p:txBody>
      </p:sp>
      <p:sp>
        <p:nvSpPr>
          <p:cNvPr id="7" name="Content Placeholder 6">
            <a:extLst>
              <a:ext uri="{FF2B5EF4-FFF2-40B4-BE49-F238E27FC236}">
                <a16:creationId xmlns:a16="http://schemas.microsoft.com/office/drawing/2014/main" id="{0F267544-7E4A-62B5-B977-9777335D8581}"/>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DD681CBE-B98C-AFCB-B8B2-880F66911AFB}"/>
              </a:ext>
            </a:extLst>
          </p:cNvPr>
          <p:cNvPicPr>
            <a:picLocks noChangeAspect="1"/>
          </p:cNvPicPr>
          <p:nvPr/>
        </p:nvPicPr>
        <p:blipFill>
          <a:blip r:embed="rId3"/>
          <a:stretch>
            <a:fillRect/>
          </a:stretch>
        </p:blipFill>
        <p:spPr>
          <a:xfrm>
            <a:off x="0" y="303703"/>
            <a:ext cx="12192000" cy="6250593"/>
          </a:xfrm>
          <a:prstGeom prst="rect">
            <a:avLst/>
          </a:prstGeom>
        </p:spPr>
      </p:pic>
    </p:spTree>
    <p:extLst>
      <p:ext uri="{BB962C8B-B14F-4D97-AF65-F5344CB8AC3E}">
        <p14:creationId xmlns:p14="http://schemas.microsoft.com/office/powerpoint/2010/main" val="3027820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38A94-F5D6-8E1A-9F86-C25F7D9C700E}"/>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4B36A1A2-DD9C-399B-17CE-F2351ECC053C}"/>
              </a:ext>
            </a:extLst>
          </p:cNvPr>
          <p:cNvPicPr/>
          <p:nvPr/>
        </p:nvPicPr>
        <p:blipFill>
          <a:blip r:embed="rId2"/>
          <a:srcRect/>
          <a:stretch>
            <a:fillRect/>
          </a:stretch>
        </p:blipFill>
        <p:spPr>
          <a:xfrm>
            <a:off x="9249386" y="23860"/>
            <a:ext cx="2921635" cy="1155065"/>
          </a:xfrm>
          <a:prstGeom prst="rect">
            <a:avLst/>
          </a:prstGeom>
          <a:ln/>
        </p:spPr>
      </p:pic>
      <p:sp>
        <p:nvSpPr>
          <p:cNvPr id="3" name="Slide Number Placeholder 2">
            <a:extLst>
              <a:ext uri="{FF2B5EF4-FFF2-40B4-BE49-F238E27FC236}">
                <a16:creationId xmlns:a16="http://schemas.microsoft.com/office/drawing/2014/main" id="{3752D5F0-DAAE-7188-4621-8769E010415B}"/>
              </a:ext>
            </a:extLst>
          </p:cNvPr>
          <p:cNvSpPr>
            <a:spLocks noGrp="1"/>
          </p:cNvSpPr>
          <p:nvPr>
            <p:ph type="sldNum" sz="quarter" idx="12"/>
          </p:nvPr>
        </p:nvSpPr>
        <p:spPr/>
        <p:txBody>
          <a:bodyPr/>
          <a:lstStyle/>
          <a:p>
            <a:fld id="{2980B001-E400-4EE6-BBEB-8763B5B5593A}" type="slidenum">
              <a:rPr lang="en-IN" smtClean="0"/>
              <a:t>46</a:t>
            </a:fld>
            <a:endParaRPr lang="en-IN"/>
          </a:p>
        </p:txBody>
      </p:sp>
      <p:pic>
        <p:nvPicPr>
          <p:cNvPr id="6" name="Content Placeholder 5">
            <a:extLst>
              <a:ext uri="{FF2B5EF4-FFF2-40B4-BE49-F238E27FC236}">
                <a16:creationId xmlns:a16="http://schemas.microsoft.com/office/drawing/2014/main" id="{C5A4BC48-8C6A-244B-A799-9C2885BCF9A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9633" t="27391" r="40942" b="31631"/>
          <a:stretch>
            <a:fillRect/>
          </a:stretch>
        </p:blipFill>
        <p:spPr>
          <a:xfrm>
            <a:off x="914400" y="777240"/>
            <a:ext cx="9052560" cy="5181600"/>
          </a:xfrm>
        </p:spPr>
      </p:pic>
    </p:spTree>
    <p:extLst>
      <p:ext uri="{BB962C8B-B14F-4D97-AF65-F5344CB8AC3E}">
        <p14:creationId xmlns:p14="http://schemas.microsoft.com/office/powerpoint/2010/main" val="505373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297FA-003B-6CF7-C924-FF6CD5B7C2C6}"/>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7BCEABD5-3579-8C0C-274C-6FF584623678}"/>
              </a:ext>
            </a:extLst>
          </p:cNvPr>
          <p:cNvPicPr/>
          <p:nvPr/>
        </p:nvPicPr>
        <p:blipFill>
          <a:blip r:embed="rId2"/>
          <a:srcRect/>
          <a:stretch>
            <a:fillRect/>
          </a:stretch>
        </p:blipFill>
        <p:spPr>
          <a:xfrm>
            <a:off x="9249386" y="23860"/>
            <a:ext cx="2921635" cy="1155065"/>
          </a:xfrm>
          <a:prstGeom prst="rect">
            <a:avLst/>
          </a:prstGeom>
          <a:ln/>
        </p:spPr>
      </p:pic>
      <p:sp>
        <p:nvSpPr>
          <p:cNvPr id="3" name="Slide Number Placeholder 2">
            <a:extLst>
              <a:ext uri="{FF2B5EF4-FFF2-40B4-BE49-F238E27FC236}">
                <a16:creationId xmlns:a16="http://schemas.microsoft.com/office/drawing/2014/main" id="{3F3D67BC-EBBD-BF29-8A24-E3CFA89D0AA2}"/>
              </a:ext>
            </a:extLst>
          </p:cNvPr>
          <p:cNvSpPr>
            <a:spLocks noGrp="1"/>
          </p:cNvSpPr>
          <p:nvPr>
            <p:ph type="sldNum" sz="quarter" idx="12"/>
          </p:nvPr>
        </p:nvSpPr>
        <p:spPr/>
        <p:txBody>
          <a:bodyPr/>
          <a:lstStyle/>
          <a:p>
            <a:fld id="{2980B001-E400-4EE6-BBEB-8763B5B5593A}" type="slidenum">
              <a:rPr lang="en-IN" smtClean="0"/>
              <a:t>47</a:t>
            </a:fld>
            <a:endParaRPr lang="en-IN"/>
          </a:p>
        </p:txBody>
      </p:sp>
      <p:pic>
        <p:nvPicPr>
          <p:cNvPr id="8" name="Content Placeholder 7">
            <a:extLst>
              <a:ext uri="{FF2B5EF4-FFF2-40B4-BE49-F238E27FC236}">
                <a16:creationId xmlns:a16="http://schemas.microsoft.com/office/drawing/2014/main" id="{5E828A0B-1468-BF5E-C429-DAE165CED4A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0026" t="26691" r="44291" b="29880"/>
          <a:stretch>
            <a:fillRect/>
          </a:stretch>
        </p:blipFill>
        <p:spPr>
          <a:xfrm>
            <a:off x="1127760" y="944880"/>
            <a:ext cx="8121626" cy="5181599"/>
          </a:xfrm>
        </p:spPr>
      </p:pic>
    </p:spTree>
    <p:extLst>
      <p:ext uri="{BB962C8B-B14F-4D97-AF65-F5344CB8AC3E}">
        <p14:creationId xmlns:p14="http://schemas.microsoft.com/office/powerpoint/2010/main" val="1978827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03FAC-D6C6-DFB4-85AF-CCF5A39FE397}"/>
            </a:ext>
          </a:extLst>
        </p:cNvPr>
        <p:cNvGrpSpPr/>
        <p:nvPr/>
      </p:nvGrpSpPr>
      <p:grpSpPr>
        <a:xfrm>
          <a:off x="0" y="0"/>
          <a:ext cx="0" cy="0"/>
          <a:chOff x="0" y="0"/>
          <a:chExt cx="0" cy="0"/>
        </a:xfrm>
      </p:grpSpPr>
      <p:pic>
        <p:nvPicPr>
          <p:cNvPr id="4" name="image3.png">
            <a:extLst>
              <a:ext uri="{FF2B5EF4-FFF2-40B4-BE49-F238E27FC236}">
                <a16:creationId xmlns:a16="http://schemas.microsoft.com/office/drawing/2014/main" id="{12BFE117-2CB8-EFD5-C7C5-B8942188CAFC}"/>
              </a:ext>
            </a:extLst>
          </p:cNvPr>
          <p:cNvPicPr/>
          <p:nvPr/>
        </p:nvPicPr>
        <p:blipFill>
          <a:blip r:embed="rId2"/>
          <a:srcRect/>
          <a:stretch>
            <a:fillRect/>
          </a:stretch>
        </p:blipFill>
        <p:spPr>
          <a:xfrm>
            <a:off x="9249386" y="23860"/>
            <a:ext cx="2921635" cy="1155065"/>
          </a:xfrm>
          <a:prstGeom prst="rect">
            <a:avLst/>
          </a:prstGeom>
          <a:ln/>
        </p:spPr>
      </p:pic>
      <p:sp>
        <p:nvSpPr>
          <p:cNvPr id="3" name="Slide Number Placeholder 2">
            <a:extLst>
              <a:ext uri="{FF2B5EF4-FFF2-40B4-BE49-F238E27FC236}">
                <a16:creationId xmlns:a16="http://schemas.microsoft.com/office/drawing/2014/main" id="{AC17F93F-F39C-43D7-97F1-1C5B5B2D4DAB}"/>
              </a:ext>
            </a:extLst>
          </p:cNvPr>
          <p:cNvSpPr>
            <a:spLocks noGrp="1"/>
          </p:cNvSpPr>
          <p:nvPr>
            <p:ph type="sldNum" sz="quarter" idx="12"/>
          </p:nvPr>
        </p:nvSpPr>
        <p:spPr/>
        <p:txBody>
          <a:bodyPr/>
          <a:lstStyle/>
          <a:p>
            <a:fld id="{2980B001-E400-4EE6-BBEB-8763B5B5593A}" type="slidenum">
              <a:rPr lang="en-IN" smtClean="0"/>
              <a:t>48</a:t>
            </a:fld>
            <a:endParaRPr lang="en-IN"/>
          </a:p>
        </p:txBody>
      </p:sp>
      <p:pic>
        <p:nvPicPr>
          <p:cNvPr id="7" name="Content Placeholder 6">
            <a:extLst>
              <a:ext uri="{FF2B5EF4-FFF2-40B4-BE49-F238E27FC236}">
                <a16:creationId xmlns:a16="http://schemas.microsoft.com/office/drawing/2014/main" id="{947938A8-E08D-986D-5B8F-A99778DA10C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9239" t="27042" r="45126" b="29178"/>
          <a:stretch>
            <a:fillRect/>
          </a:stretch>
        </p:blipFill>
        <p:spPr>
          <a:xfrm>
            <a:off x="579120" y="822960"/>
            <a:ext cx="8534400" cy="5196840"/>
          </a:xfrm>
        </p:spPr>
      </p:pic>
    </p:spTree>
    <p:extLst>
      <p:ext uri="{BB962C8B-B14F-4D97-AF65-F5344CB8AC3E}">
        <p14:creationId xmlns:p14="http://schemas.microsoft.com/office/powerpoint/2010/main" val="2149740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EB7C6-69E7-B296-6E54-0A5C9F09A6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F772FB-376E-3267-8F8B-E957BF290BDC}"/>
              </a:ext>
            </a:extLst>
          </p:cNvPr>
          <p:cNvSpPr>
            <a:spLocks noGrp="1"/>
          </p:cNvSpPr>
          <p:nvPr>
            <p:ph type="title"/>
          </p:nvPr>
        </p:nvSpPr>
        <p:spPr>
          <a:xfrm>
            <a:off x="274320" y="365125"/>
            <a:ext cx="11079480" cy="975995"/>
          </a:xfrm>
        </p:spPr>
        <p:txBody>
          <a:bodyPr>
            <a:normAutofit/>
          </a:bodyPr>
          <a:lstStyle/>
          <a:p>
            <a:r>
              <a:rPr lang="en-US" sz="4000" b="1" dirty="0"/>
              <a:t>Elastic Beanstalk Features</a:t>
            </a:r>
            <a:endParaRPr lang="en-IN" sz="4000" b="1" dirty="0"/>
          </a:p>
        </p:txBody>
      </p:sp>
      <p:sp>
        <p:nvSpPr>
          <p:cNvPr id="3" name="Content Placeholder 2">
            <a:extLst>
              <a:ext uri="{FF2B5EF4-FFF2-40B4-BE49-F238E27FC236}">
                <a16:creationId xmlns:a16="http://schemas.microsoft.com/office/drawing/2014/main" id="{0965D6A2-EF16-5A78-4374-F3106D405161}"/>
              </a:ext>
            </a:extLst>
          </p:cNvPr>
          <p:cNvSpPr>
            <a:spLocks noGrp="1"/>
          </p:cNvSpPr>
          <p:nvPr>
            <p:ph idx="1"/>
          </p:nvPr>
        </p:nvSpPr>
        <p:spPr>
          <a:xfrm>
            <a:off x="274320" y="1341120"/>
            <a:ext cx="11765280" cy="5151755"/>
          </a:xfrm>
        </p:spPr>
        <p:txBody>
          <a:bodyPr>
            <a:normAutofit/>
          </a:bodyPr>
          <a:lstStyle/>
          <a:p>
            <a:pPr algn="just"/>
            <a:r>
              <a:rPr lang="en-US" dirty="0"/>
              <a:t>Elastic Beanstalk offers preconfigured runtime-like environments and deployment tools which makes it easy to deploy our application </a:t>
            </a:r>
          </a:p>
          <a:p>
            <a:pPr algn="just"/>
            <a:r>
              <a:rPr lang="en-US" dirty="0"/>
              <a:t>It supports numerous platforms and programming languages like GO, Python java, etc.</a:t>
            </a:r>
          </a:p>
          <a:p>
            <a:pPr algn="just"/>
            <a:r>
              <a:rPr lang="en-US" dirty="0"/>
              <a:t>Elastic Beanstalk scales your application automatically when the demand increases with the help of auto-scaling rules.</a:t>
            </a:r>
          </a:p>
          <a:p>
            <a:pPr algn="just"/>
            <a:r>
              <a:rPr lang="en-US" dirty="0"/>
              <a:t>Elastic Beanstalk can integrate with databases such as </a:t>
            </a:r>
            <a:r>
              <a:rPr lang="en-US" dirty="0" err="1"/>
              <a:t>Mysql</a:t>
            </a:r>
            <a:r>
              <a:rPr lang="en-US" dirty="0"/>
              <a:t>, Oracle, and Microsoft SQL Server. </a:t>
            </a:r>
          </a:p>
          <a:p>
            <a:pPr algn="just"/>
            <a:r>
              <a:rPr lang="en-US" dirty="0"/>
              <a:t>Access control via AWS Identity and Access Management and built-in security features like SSL/TLS encryption are provided by Elastic Beanstalk (IAM).</a:t>
            </a:r>
            <a:endParaRPr lang="en-IN" dirty="0"/>
          </a:p>
        </p:txBody>
      </p:sp>
      <p:pic>
        <p:nvPicPr>
          <p:cNvPr id="4" name="image3.png">
            <a:extLst>
              <a:ext uri="{FF2B5EF4-FFF2-40B4-BE49-F238E27FC236}">
                <a16:creationId xmlns:a16="http://schemas.microsoft.com/office/drawing/2014/main" id="{BA2743EF-1088-5558-43CE-0D1F56F8C32B}"/>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49</a:t>
            </a:fld>
            <a:endParaRPr lang="en-IN"/>
          </a:p>
        </p:txBody>
      </p:sp>
    </p:spTree>
    <p:extLst>
      <p:ext uri="{BB962C8B-B14F-4D97-AF65-F5344CB8AC3E}">
        <p14:creationId xmlns:p14="http://schemas.microsoft.com/office/powerpoint/2010/main" val="2232882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337BD5-AF44-66E4-7F8B-0B5B663C0070}"/>
              </a:ext>
            </a:extLst>
          </p:cNvPr>
          <p:cNvSpPr>
            <a:spLocks noGrp="1"/>
          </p:cNvSpPr>
          <p:nvPr>
            <p:ph type="sldNum" sz="quarter" idx="12"/>
          </p:nvPr>
        </p:nvSpPr>
        <p:spPr/>
        <p:txBody>
          <a:bodyPr/>
          <a:lstStyle/>
          <a:p>
            <a:fld id="{2980B001-E400-4EE6-BBEB-8763B5B5593A}" type="slidenum">
              <a:rPr lang="en-IN" smtClean="0"/>
              <a:t>5</a:t>
            </a:fld>
            <a:endParaRPr lang="en-IN"/>
          </a:p>
        </p:txBody>
      </p:sp>
      <p:pic>
        <p:nvPicPr>
          <p:cNvPr id="5" name="Content Placeholder 4">
            <a:extLst>
              <a:ext uri="{FF2B5EF4-FFF2-40B4-BE49-F238E27FC236}">
                <a16:creationId xmlns:a16="http://schemas.microsoft.com/office/drawing/2014/main" id="{C3BB1BC4-8B5A-B7C7-B9E6-7FAC3BFAD9B1}"/>
              </a:ext>
            </a:extLst>
          </p:cNvPr>
          <p:cNvPicPr>
            <a:picLocks noGrp="1" noChangeAspect="1"/>
          </p:cNvPicPr>
          <p:nvPr>
            <p:ph idx="1"/>
          </p:nvPr>
        </p:nvPicPr>
        <p:blipFill>
          <a:blip r:embed="rId2"/>
          <a:stretch>
            <a:fillRect/>
          </a:stretch>
        </p:blipFill>
        <p:spPr>
          <a:xfrm>
            <a:off x="624840" y="484504"/>
            <a:ext cx="10728960" cy="5382895"/>
          </a:xfrm>
          <a:prstGeom prst="rect">
            <a:avLst/>
          </a:prstGeom>
        </p:spPr>
      </p:pic>
    </p:spTree>
    <p:extLst>
      <p:ext uri="{BB962C8B-B14F-4D97-AF65-F5344CB8AC3E}">
        <p14:creationId xmlns:p14="http://schemas.microsoft.com/office/powerpoint/2010/main" val="468020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D6F2C-80B8-C5B9-8261-4EE681A52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D17691-0E70-5162-8A64-E004B9C005F2}"/>
              </a:ext>
            </a:extLst>
          </p:cNvPr>
          <p:cNvSpPr>
            <a:spLocks noGrp="1"/>
          </p:cNvSpPr>
          <p:nvPr>
            <p:ph type="title"/>
          </p:nvPr>
        </p:nvSpPr>
        <p:spPr>
          <a:xfrm>
            <a:off x="274320" y="365125"/>
            <a:ext cx="11079480" cy="975995"/>
          </a:xfrm>
        </p:spPr>
        <p:txBody>
          <a:bodyPr>
            <a:normAutofit/>
          </a:bodyPr>
          <a:lstStyle/>
          <a:p>
            <a:r>
              <a:rPr lang="en-US" sz="4000" b="1" dirty="0">
                <a:solidFill>
                  <a:schemeClr val="accent5">
                    <a:lumMod val="75000"/>
                  </a:schemeClr>
                </a:solidFill>
              </a:rPr>
              <a:t>AWS </a:t>
            </a:r>
            <a:r>
              <a:rPr lang="en-US" sz="4000" b="1" dirty="0" err="1">
                <a:solidFill>
                  <a:schemeClr val="accent5">
                    <a:lumMod val="75000"/>
                  </a:schemeClr>
                </a:solidFill>
              </a:rPr>
              <a:t>Fargate</a:t>
            </a:r>
            <a:endParaRPr lang="en-IN" sz="4000" b="1" dirty="0">
              <a:solidFill>
                <a:schemeClr val="accent5">
                  <a:lumMod val="75000"/>
                </a:schemeClr>
              </a:solidFill>
            </a:endParaRPr>
          </a:p>
        </p:txBody>
      </p:sp>
      <p:sp>
        <p:nvSpPr>
          <p:cNvPr id="3" name="Content Placeholder 2">
            <a:extLst>
              <a:ext uri="{FF2B5EF4-FFF2-40B4-BE49-F238E27FC236}">
                <a16:creationId xmlns:a16="http://schemas.microsoft.com/office/drawing/2014/main" id="{E670ACDD-1A37-1EEB-707C-BE1BF6AB6316}"/>
              </a:ext>
            </a:extLst>
          </p:cNvPr>
          <p:cNvSpPr>
            <a:spLocks noGrp="1"/>
          </p:cNvSpPr>
          <p:nvPr>
            <p:ph idx="1"/>
          </p:nvPr>
        </p:nvSpPr>
        <p:spPr>
          <a:xfrm>
            <a:off x="274320" y="1341120"/>
            <a:ext cx="11765280" cy="5151755"/>
          </a:xfrm>
        </p:spPr>
        <p:txBody>
          <a:bodyPr>
            <a:normAutofit lnSpcReduction="10000"/>
          </a:bodyPr>
          <a:lstStyle/>
          <a:p>
            <a:pPr algn="just"/>
            <a:r>
              <a:rPr lang="en-US" dirty="0"/>
              <a:t>AWS </a:t>
            </a:r>
            <a:r>
              <a:rPr lang="en-US" dirty="0" err="1"/>
              <a:t>Fargate</a:t>
            </a:r>
            <a:r>
              <a:rPr lang="en-US" dirty="0"/>
              <a:t> is a feature in container services in Amazon Web Services that can be used to run your containers without having to manage the server or the underlying architecture. </a:t>
            </a:r>
          </a:p>
          <a:p>
            <a:pPr algn="just"/>
            <a:r>
              <a:rPr lang="en-US" dirty="0"/>
              <a:t>It is a serverless computing engine for containers.  It is a pay-as-you-go model, i.e. pay for the resources you are using.</a:t>
            </a:r>
          </a:p>
          <a:p>
            <a:pPr algn="just"/>
            <a:r>
              <a:rPr lang="en-US" dirty="0"/>
              <a:t>It is one of the most important features of serverless computing in AWS. Whenever you opt for </a:t>
            </a:r>
            <a:r>
              <a:rPr lang="en-US" dirty="0" err="1"/>
              <a:t>Fargate</a:t>
            </a:r>
            <a:r>
              <a:rPr lang="en-US" dirty="0"/>
              <a:t>, the infrastructure will be owned and managed by AWS(Amazon Web Services).</a:t>
            </a:r>
          </a:p>
          <a:p>
            <a:pPr algn="just"/>
            <a:r>
              <a:rPr lang="en-US" dirty="0"/>
              <a:t>It saves you time by automating features like patching, updating, and dealing with resources.</a:t>
            </a:r>
          </a:p>
          <a:p>
            <a:pPr algn="just"/>
            <a:r>
              <a:rPr lang="en-US" dirty="0"/>
              <a:t>By running the application in the form of containers by using AWS ECS integrating with the ECS service AWS </a:t>
            </a:r>
            <a:r>
              <a:rPr lang="en-US" dirty="0" err="1"/>
              <a:t>Fargate</a:t>
            </a:r>
            <a:r>
              <a:rPr lang="en-US" dirty="0"/>
              <a:t> will take care of everything like server types, decide when to scale your clusters, or optimize cluster packing.</a:t>
            </a:r>
            <a:endParaRPr lang="en-IN" dirty="0"/>
          </a:p>
        </p:txBody>
      </p:sp>
      <p:pic>
        <p:nvPicPr>
          <p:cNvPr id="4" name="image3.png">
            <a:extLst>
              <a:ext uri="{FF2B5EF4-FFF2-40B4-BE49-F238E27FC236}">
                <a16:creationId xmlns:a16="http://schemas.microsoft.com/office/drawing/2014/main" id="{38558998-B85E-3799-83B1-9BB271DDDC3B}"/>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50</a:t>
            </a:fld>
            <a:endParaRPr lang="en-IN"/>
          </a:p>
        </p:txBody>
      </p:sp>
    </p:spTree>
    <p:extLst>
      <p:ext uri="{BB962C8B-B14F-4D97-AF65-F5344CB8AC3E}">
        <p14:creationId xmlns:p14="http://schemas.microsoft.com/office/powerpoint/2010/main" val="291051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9A325-8402-2B52-3F2C-53AD86C3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134346-009F-0DEE-AD18-078A2EB61EF8}"/>
              </a:ext>
            </a:extLst>
          </p:cNvPr>
          <p:cNvSpPr>
            <a:spLocks noGrp="1"/>
          </p:cNvSpPr>
          <p:nvPr>
            <p:ph type="title"/>
          </p:nvPr>
        </p:nvSpPr>
        <p:spPr>
          <a:xfrm>
            <a:off x="274320" y="365125"/>
            <a:ext cx="11079480" cy="975995"/>
          </a:xfrm>
        </p:spPr>
        <p:txBody>
          <a:bodyPr>
            <a:normAutofit/>
          </a:bodyPr>
          <a:lstStyle/>
          <a:p>
            <a:r>
              <a:rPr lang="en-US" sz="4000" b="1" dirty="0"/>
              <a:t>AWS </a:t>
            </a:r>
            <a:r>
              <a:rPr lang="en-US" sz="4000" b="1" dirty="0" err="1"/>
              <a:t>Fargate</a:t>
            </a:r>
            <a:endParaRPr lang="en-IN" sz="4000" b="1" dirty="0"/>
          </a:p>
        </p:txBody>
      </p:sp>
      <p:pic>
        <p:nvPicPr>
          <p:cNvPr id="4" name="image3.png">
            <a:extLst>
              <a:ext uri="{FF2B5EF4-FFF2-40B4-BE49-F238E27FC236}">
                <a16:creationId xmlns:a16="http://schemas.microsoft.com/office/drawing/2014/main" id="{877E7D14-71BA-8B02-D5F2-D09424B380C7}"/>
              </a:ext>
            </a:extLst>
          </p:cNvPr>
          <p:cNvPicPr/>
          <p:nvPr/>
        </p:nvPicPr>
        <p:blipFill>
          <a:blip r:embed="rId2"/>
          <a:srcRect/>
          <a:stretch>
            <a:fillRect/>
          </a:stretch>
        </p:blipFill>
        <p:spPr>
          <a:xfrm>
            <a:off x="9249386" y="23860"/>
            <a:ext cx="2921635" cy="1155065"/>
          </a:xfrm>
          <a:prstGeom prst="rect">
            <a:avLst/>
          </a:prstGeom>
          <a:ln/>
        </p:spPr>
      </p:pic>
      <p:sp>
        <p:nvSpPr>
          <p:cNvPr id="3" name="Slide Number Placeholder 2"/>
          <p:cNvSpPr>
            <a:spLocks noGrp="1"/>
          </p:cNvSpPr>
          <p:nvPr>
            <p:ph type="sldNum" sz="quarter" idx="12"/>
          </p:nvPr>
        </p:nvSpPr>
        <p:spPr/>
        <p:txBody>
          <a:bodyPr/>
          <a:lstStyle/>
          <a:p>
            <a:fld id="{2980B001-E400-4EE6-BBEB-8763B5B5593A}" type="slidenum">
              <a:rPr lang="en-IN" smtClean="0"/>
              <a:t>51</a:t>
            </a:fld>
            <a:endParaRPr lang="en-IN"/>
          </a:p>
        </p:txBody>
      </p:sp>
      <p:pic>
        <p:nvPicPr>
          <p:cNvPr id="9" name="Content Placeholder 8">
            <a:extLst>
              <a:ext uri="{FF2B5EF4-FFF2-40B4-BE49-F238E27FC236}">
                <a16:creationId xmlns:a16="http://schemas.microsoft.com/office/drawing/2014/main" id="{6CAF3260-F543-624D-3CC8-87BA54502ED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9830" t="27742" r="42517" b="30229"/>
          <a:stretch>
            <a:fillRect/>
          </a:stretch>
        </p:blipFill>
        <p:spPr>
          <a:xfrm>
            <a:off x="762000" y="1524001"/>
            <a:ext cx="9265920" cy="4968874"/>
          </a:xfrm>
        </p:spPr>
      </p:pic>
    </p:spTree>
    <p:extLst>
      <p:ext uri="{BB962C8B-B14F-4D97-AF65-F5344CB8AC3E}">
        <p14:creationId xmlns:p14="http://schemas.microsoft.com/office/powerpoint/2010/main" val="3653175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9DDE1-E3F1-3E58-9888-E565DF91C0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B62D6-FE18-7F5D-1325-FE925827E47D}"/>
              </a:ext>
            </a:extLst>
          </p:cNvPr>
          <p:cNvSpPr>
            <a:spLocks noGrp="1"/>
          </p:cNvSpPr>
          <p:nvPr>
            <p:ph type="title"/>
          </p:nvPr>
        </p:nvSpPr>
        <p:spPr>
          <a:xfrm>
            <a:off x="274320" y="365125"/>
            <a:ext cx="11079480" cy="975995"/>
          </a:xfrm>
        </p:spPr>
        <p:txBody>
          <a:bodyPr>
            <a:normAutofit/>
          </a:bodyPr>
          <a:lstStyle/>
          <a:p>
            <a:r>
              <a:rPr lang="en-US" sz="4000" b="1" dirty="0"/>
              <a:t>AWS </a:t>
            </a:r>
            <a:r>
              <a:rPr lang="en-US" sz="4000" b="1" dirty="0" err="1"/>
              <a:t>Fargate</a:t>
            </a:r>
            <a:endParaRPr lang="en-IN" sz="4000" b="1" dirty="0"/>
          </a:p>
        </p:txBody>
      </p:sp>
      <p:pic>
        <p:nvPicPr>
          <p:cNvPr id="6" name="Content Placeholder 5">
            <a:extLst>
              <a:ext uri="{FF2B5EF4-FFF2-40B4-BE49-F238E27FC236}">
                <a16:creationId xmlns:a16="http://schemas.microsoft.com/office/drawing/2014/main" id="{BBD42706-51B4-AF25-8C21-9629F471974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0079" t="32536" r="10915" b="14212"/>
          <a:stretch/>
        </p:blipFill>
        <p:spPr>
          <a:xfrm>
            <a:off x="356438" y="1355676"/>
            <a:ext cx="11138039" cy="4986118"/>
          </a:xfrm>
        </p:spPr>
      </p:pic>
      <p:pic>
        <p:nvPicPr>
          <p:cNvPr id="4" name="image3.png">
            <a:extLst>
              <a:ext uri="{FF2B5EF4-FFF2-40B4-BE49-F238E27FC236}">
                <a16:creationId xmlns:a16="http://schemas.microsoft.com/office/drawing/2014/main" id="{FF7E2C5E-1211-568C-92DE-6810337359DE}"/>
              </a:ext>
            </a:extLst>
          </p:cNvPr>
          <p:cNvPicPr/>
          <p:nvPr/>
        </p:nvPicPr>
        <p:blipFill>
          <a:blip r:embed="rId3"/>
          <a:srcRect/>
          <a:stretch>
            <a:fillRect/>
          </a:stretch>
        </p:blipFill>
        <p:spPr>
          <a:xfrm>
            <a:off x="9249386" y="23860"/>
            <a:ext cx="2921635" cy="1155065"/>
          </a:xfrm>
          <a:prstGeom prst="rect">
            <a:avLst/>
          </a:prstGeom>
          <a:ln/>
        </p:spPr>
      </p:pic>
      <p:sp>
        <p:nvSpPr>
          <p:cNvPr id="3" name="Slide Number Placeholder 2">
            <a:extLst>
              <a:ext uri="{FF2B5EF4-FFF2-40B4-BE49-F238E27FC236}">
                <a16:creationId xmlns:a16="http://schemas.microsoft.com/office/drawing/2014/main" id="{625C4FFE-A77A-E314-70E2-D6CAB3B4D281}"/>
              </a:ext>
            </a:extLst>
          </p:cNvPr>
          <p:cNvSpPr>
            <a:spLocks noGrp="1"/>
          </p:cNvSpPr>
          <p:nvPr>
            <p:ph type="sldNum" sz="quarter" idx="12"/>
          </p:nvPr>
        </p:nvSpPr>
        <p:spPr/>
        <p:txBody>
          <a:bodyPr/>
          <a:lstStyle/>
          <a:p>
            <a:fld id="{2980B001-E400-4EE6-BBEB-8763B5B5593A}" type="slidenum">
              <a:rPr lang="en-IN" smtClean="0"/>
              <a:t>52</a:t>
            </a:fld>
            <a:endParaRPr lang="en-IN"/>
          </a:p>
        </p:txBody>
      </p:sp>
    </p:spTree>
    <p:extLst>
      <p:ext uri="{BB962C8B-B14F-4D97-AF65-F5344CB8AC3E}">
        <p14:creationId xmlns:p14="http://schemas.microsoft.com/office/powerpoint/2010/main" val="1263790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2A904-A9FA-4138-12A1-933428426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582A5-7CDA-2764-E0A9-536B578E7BF3}"/>
              </a:ext>
            </a:extLst>
          </p:cNvPr>
          <p:cNvSpPr>
            <a:spLocks noGrp="1"/>
          </p:cNvSpPr>
          <p:nvPr>
            <p:ph type="title"/>
          </p:nvPr>
        </p:nvSpPr>
        <p:spPr>
          <a:xfrm>
            <a:off x="274320" y="365125"/>
            <a:ext cx="11079480" cy="975995"/>
          </a:xfrm>
        </p:spPr>
        <p:txBody>
          <a:bodyPr>
            <a:normAutofit/>
          </a:bodyPr>
          <a:lstStyle/>
          <a:p>
            <a:r>
              <a:rPr lang="en-IN" sz="4000" b="1" dirty="0"/>
              <a:t>AWS </a:t>
            </a:r>
            <a:r>
              <a:rPr lang="en-IN" sz="4000" b="1" dirty="0" err="1"/>
              <a:t>Fargate</a:t>
            </a:r>
            <a:endParaRPr lang="en-IN" sz="4000" b="1" dirty="0"/>
          </a:p>
        </p:txBody>
      </p:sp>
      <p:sp>
        <p:nvSpPr>
          <p:cNvPr id="3" name="Content Placeholder 2">
            <a:extLst>
              <a:ext uri="{FF2B5EF4-FFF2-40B4-BE49-F238E27FC236}">
                <a16:creationId xmlns:a16="http://schemas.microsoft.com/office/drawing/2014/main" id="{35F2C80E-0FFE-F182-810A-14CE45B9EB0F}"/>
              </a:ext>
            </a:extLst>
          </p:cNvPr>
          <p:cNvSpPr>
            <a:spLocks noGrp="1"/>
          </p:cNvSpPr>
          <p:nvPr>
            <p:ph idx="1"/>
          </p:nvPr>
        </p:nvSpPr>
        <p:spPr>
          <a:xfrm>
            <a:off x="274320" y="1341120"/>
            <a:ext cx="11765280" cy="5151755"/>
          </a:xfrm>
        </p:spPr>
        <p:txBody>
          <a:bodyPr>
            <a:normAutofit/>
          </a:bodyPr>
          <a:lstStyle/>
          <a:p>
            <a:pPr algn="just"/>
            <a:r>
              <a:rPr lang="en-US" dirty="0"/>
              <a:t>AWS(Amazon Web Services) offers </a:t>
            </a:r>
            <a:r>
              <a:rPr lang="en-US" dirty="0" err="1"/>
              <a:t>Fargate</a:t>
            </a:r>
            <a:r>
              <a:rPr lang="en-US" dirty="0"/>
              <a:t> as a service which is used to run the deploy or run the application in the form of containers of serverless compute engine. Here you do not need to worry about how to manage the servers it all will be taken care by the AWS it’s self. </a:t>
            </a:r>
          </a:p>
          <a:p>
            <a:pPr algn="just"/>
            <a:r>
              <a:rPr lang="en-US" dirty="0"/>
              <a:t>You can integrate the AWS </a:t>
            </a:r>
            <a:r>
              <a:rPr lang="en-US" dirty="0" err="1"/>
              <a:t>Fargate</a:t>
            </a:r>
            <a:r>
              <a:rPr lang="en-US" dirty="0"/>
              <a:t> with both Elastic Kubernetes services and Elastic container service.</a:t>
            </a:r>
          </a:p>
          <a:p>
            <a:pPr algn="just"/>
            <a:r>
              <a:rPr lang="en-US" dirty="0"/>
              <a:t>To use AWS </a:t>
            </a:r>
            <a:r>
              <a:rPr lang="en-US" dirty="0" err="1"/>
              <a:t>Fargate</a:t>
            </a:r>
            <a:r>
              <a:rPr lang="en-US" dirty="0"/>
              <a:t>, package your application into a Docker image, configure the necessary settings like CPU, memory, and networking, and let </a:t>
            </a:r>
            <a:r>
              <a:rPr lang="en-US" dirty="0" err="1"/>
              <a:t>Fargate</a:t>
            </a:r>
            <a:r>
              <a:rPr lang="en-US" dirty="0"/>
              <a:t> handle the rest.</a:t>
            </a:r>
          </a:p>
          <a:p>
            <a:pPr algn="just"/>
            <a:r>
              <a:rPr lang="en-US" dirty="0"/>
              <a:t> </a:t>
            </a:r>
            <a:r>
              <a:rPr lang="en-US" dirty="0" err="1"/>
              <a:t>Fargate</a:t>
            </a:r>
            <a:r>
              <a:rPr lang="en-US" dirty="0"/>
              <a:t> runs containers in isolation within virtual machines (VMs) and charges you only for the resources consumed by your containers.</a:t>
            </a:r>
            <a:endParaRPr lang="en-IN" dirty="0"/>
          </a:p>
        </p:txBody>
      </p:sp>
      <p:pic>
        <p:nvPicPr>
          <p:cNvPr id="4" name="image3.png">
            <a:extLst>
              <a:ext uri="{FF2B5EF4-FFF2-40B4-BE49-F238E27FC236}">
                <a16:creationId xmlns:a16="http://schemas.microsoft.com/office/drawing/2014/main" id="{28689C6D-920B-95CD-DCF7-74DE5D531D7C}"/>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53</a:t>
            </a:fld>
            <a:endParaRPr lang="en-IN"/>
          </a:p>
        </p:txBody>
      </p:sp>
    </p:spTree>
    <p:extLst>
      <p:ext uri="{BB962C8B-B14F-4D97-AF65-F5344CB8AC3E}">
        <p14:creationId xmlns:p14="http://schemas.microsoft.com/office/powerpoint/2010/main" val="1149452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68D8-36F4-A8E1-B672-4C85144E1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BBFDC-C222-1327-3DF3-44898017E6FD}"/>
              </a:ext>
            </a:extLst>
          </p:cNvPr>
          <p:cNvSpPr>
            <a:spLocks noGrp="1"/>
          </p:cNvSpPr>
          <p:nvPr>
            <p:ph type="title"/>
          </p:nvPr>
        </p:nvSpPr>
        <p:spPr>
          <a:xfrm>
            <a:off x="274320" y="365125"/>
            <a:ext cx="11079480" cy="975995"/>
          </a:xfrm>
        </p:spPr>
        <p:txBody>
          <a:bodyPr>
            <a:normAutofit/>
          </a:bodyPr>
          <a:lstStyle/>
          <a:p>
            <a:r>
              <a:rPr lang="en-US" sz="4000" b="1" dirty="0"/>
              <a:t>How AWS </a:t>
            </a:r>
            <a:r>
              <a:rPr lang="en-US" sz="4000" b="1" dirty="0" err="1"/>
              <a:t>Fargate</a:t>
            </a:r>
            <a:r>
              <a:rPr lang="en-US" sz="4000" b="1" dirty="0"/>
              <a:t> Works?</a:t>
            </a:r>
            <a:endParaRPr lang="en-IN" sz="4000" b="1" dirty="0"/>
          </a:p>
        </p:txBody>
      </p:sp>
      <p:sp>
        <p:nvSpPr>
          <p:cNvPr id="3" name="Content Placeholder 2">
            <a:extLst>
              <a:ext uri="{FF2B5EF4-FFF2-40B4-BE49-F238E27FC236}">
                <a16:creationId xmlns:a16="http://schemas.microsoft.com/office/drawing/2014/main" id="{ABC9F62F-7537-0E2D-1CD2-F5A8DDD13C2E}"/>
              </a:ext>
            </a:extLst>
          </p:cNvPr>
          <p:cNvSpPr>
            <a:spLocks noGrp="1"/>
          </p:cNvSpPr>
          <p:nvPr>
            <p:ph idx="1"/>
          </p:nvPr>
        </p:nvSpPr>
        <p:spPr>
          <a:xfrm>
            <a:off x="274320" y="1341120"/>
            <a:ext cx="11765280" cy="5151755"/>
          </a:xfrm>
        </p:spPr>
        <p:txBody>
          <a:bodyPr>
            <a:normAutofit/>
          </a:bodyPr>
          <a:lstStyle/>
          <a:p>
            <a:pPr marL="0" indent="0" algn="just">
              <a:buNone/>
            </a:pPr>
            <a:r>
              <a:rPr lang="en-US" b="1" dirty="0"/>
              <a:t>1. Define Your Container</a:t>
            </a:r>
          </a:p>
          <a:p>
            <a:pPr algn="just"/>
            <a:r>
              <a:rPr lang="en-US" dirty="0"/>
              <a:t>Use </a:t>
            </a:r>
            <a:r>
              <a:rPr lang="en-US" b="1" dirty="0"/>
              <a:t>Docker</a:t>
            </a:r>
            <a:r>
              <a:rPr lang="en-US" dirty="0"/>
              <a:t> to package your application into a container.</a:t>
            </a:r>
          </a:p>
          <a:p>
            <a:pPr marL="0" indent="0" algn="just">
              <a:buNone/>
            </a:pPr>
            <a:r>
              <a:rPr lang="en-US" dirty="0"/>
              <a:t>2. </a:t>
            </a:r>
            <a:r>
              <a:rPr lang="en-US" b="1" dirty="0"/>
              <a:t>Choose Elastic container service(ECS)or Elastic Kubernetes services (EKS)</a:t>
            </a:r>
          </a:p>
          <a:p>
            <a:pPr algn="just"/>
            <a:r>
              <a:rPr lang="en-US" dirty="0"/>
              <a:t>Deploy on </a:t>
            </a:r>
            <a:r>
              <a:rPr lang="en-US" b="1" dirty="0"/>
              <a:t>Amazon ECS</a:t>
            </a:r>
            <a:r>
              <a:rPr lang="en-US" dirty="0"/>
              <a:t> (simpler) or </a:t>
            </a:r>
            <a:r>
              <a:rPr lang="en-US" b="1" dirty="0"/>
              <a:t>Amazon EKS</a:t>
            </a:r>
            <a:r>
              <a:rPr lang="en-US" dirty="0"/>
              <a:t> (for Kubernetes workloads).</a:t>
            </a:r>
          </a:p>
          <a:p>
            <a:pPr marL="0" indent="0" algn="just">
              <a:buNone/>
            </a:pPr>
            <a:r>
              <a:rPr lang="en-US" b="1" dirty="0"/>
              <a:t>3. </a:t>
            </a:r>
            <a:r>
              <a:rPr lang="en-US" b="1" dirty="0" err="1"/>
              <a:t>Fargate</a:t>
            </a:r>
            <a:r>
              <a:rPr lang="en-US" b="1" dirty="0"/>
              <a:t> Launch Type</a:t>
            </a:r>
          </a:p>
          <a:p>
            <a:pPr algn="just"/>
            <a:r>
              <a:rPr lang="en-US" dirty="0"/>
              <a:t>Select </a:t>
            </a:r>
            <a:r>
              <a:rPr lang="en-US" b="1" dirty="0" err="1"/>
              <a:t>Fargate</a:t>
            </a:r>
            <a:r>
              <a:rPr lang="en-US" dirty="0"/>
              <a:t> instead of EC2 for running containers.</a:t>
            </a:r>
          </a:p>
          <a:p>
            <a:pPr marL="0" indent="0" algn="just">
              <a:buNone/>
            </a:pPr>
            <a:r>
              <a:rPr lang="en-US" b="1" dirty="0"/>
              <a:t>4. AWS Manages Infrastructure</a:t>
            </a:r>
          </a:p>
          <a:p>
            <a:pPr algn="just"/>
            <a:r>
              <a:rPr lang="en-US" dirty="0"/>
              <a:t>AWS </a:t>
            </a:r>
            <a:r>
              <a:rPr lang="en-US" b="1" dirty="0"/>
              <a:t>allocates the right CPU, memory, and networking</a:t>
            </a:r>
            <a:r>
              <a:rPr lang="en-US" dirty="0"/>
              <a:t> automatically.</a:t>
            </a:r>
          </a:p>
          <a:p>
            <a:pPr marL="0" indent="0" algn="just">
              <a:buNone/>
            </a:pPr>
            <a:r>
              <a:rPr lang="en-US" b="1" dirty="0"/>
              <a:t>5. Scale Automatically</a:t>
            </a:r>
          </a:p>
          <a:p>
            <a:pPr algn="just"/>
            <a:r>
              <a:rPr lang="en-US" dirty="0"/>
              <a:t>Containers </a:t>
            </a:r>
            <a:r>
              <a:rPr lang="en-US" b="1" dirty="0"/>
              <a:t>scale up/down</a:t>
            </a:r>
            <a:r>
              <a:rPr lang="en-US" dirty="0"/>
              <a:t> based on demand.</a:t>
            </a:r>
          </a:p>
          <a:p>
            <a:pPr algn="just"/>
            <a:endParaRPr lang="en-US" dirty="0"/>
          </a:p>
          <a:p>
            <a:pPr marL="0" indent="0" algn="just">
              <a:buNone/>
            </a:pPr>
            <a:endParaRPr lang="en-US" dirty="0"/>
          </a:p>
          <a:p>
            <a:pPr algn="just"/>
            <a:endParaRPr lang="en-US" dirty="0"/>
          </a:p>
          <a:p>
            <a:pPr marL="0" indent="0" algn="just">
              <a:buNone/>
            </a:pPr>
            <a:endParaRPr lang="en-US" dirty="0"/>
          </a:p>
          <a:p>
            <a:pPr algn="just"/>
            <a:endParaRPr lang="en-IN" dirty="0"/>
          </a:p>
        </p:txBody>
      </p:sp>
      <p:pic>
        <p:nvPicPr>
          <p:cNvPr id="4" name="image3.png">
            <a:extLst>
              <a:ext uri="{FF2B5EF4-FFF2-40B4-BE49-F238E27FC236}">
                <a16:creationId xmlns:a16="http://schemas.microsoft.com/office/drawing/2014/main" id="{19D332F0-2035-34A8-4F8D-79C01AC8E97A}"/>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54</a:t>
            </a:fld>
            <a:endParaRPr lang="en-IN"/>
          </a:p>
        </p:txBody>
      </p:sp>
    </p:spTree>
    <p:extLst>
      <p:ext uri="{BB962C8B-B14F-4D97-AF65-F5344CB8AC3E}">
        <p14:creationId xmlns:p14="http://schemas.microsoft.com/office/powerpoint/2010/main" val="3257261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BF642-DF0A-8372-CE0D-01136BBC8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1CF44C-A4E5-5E25-8465-27485726C030}"/>
              </a:ext>
            </a:extLst>
          </p:cNvPr>
          <p:cNvSpPr>
            <a:spLocks noGrp="1"/>
          </p:cNvSpPr>
          <p:nvPr>
            <p:ph type="title"/>
          </p:nvPr>
        </p:nvSpPr>
        <p:spPr>
          <a:xfrm>
            <a:off x="274320" y="365125"/>
            <a:ext cx="11079480" cy="975995"/>
          </a:xfrm>
        </p:spPr>
        <p:txBody>
          <a:bodyPr>
            <a:normAutofit/>
          </a:bodyPr>
          <a:lstStyle/>
          <a:p>
            <a:r>
              <a:rPr lang="en-US" sz="4000" b="1" dirty="0"/>
              <a:t>Components Of AWS </a:t>
            </a:r>
            <a:r>
              <a:rPr lang="en-US" sz="4000" b="1" dirty="0" err="1"/>
              <a:t>Fargate</a:t>
            </a:r>
            <a:endParaRPr lang="en-IN" sz="4000" b="1" dirty="0"/>
          </a:p>
        </p:txBody>
      </p:sp>
      <p:sp>
        <p:nvSpPr>
          <p:cNvPr id="3" name="Content Placeholder 2">
            <a:extLst>
              <a:ext uri="{FF2B5EF4-FFF2-40B4-BE49-F238E27FC236}">
                <a16:creationId xmlns:a16="http://schemas.microsoft.com/office/drawing/2014/main" id="{A53F95CB-91D5-6DC9-B794-58F82A0EF5AC}"/>
              </a:ext>
            </a:extLst>
          </p:cNvPr>
          <p:cNvSpPr>
            <a:spLocks noGrp="1"/>
          </p:cNvSpPr>
          <p:nvPr>
            <p:ph idx="1"/>
          </p:nvPr>
        </p:nvSpPr>
        <p:spPr>
          <a:xfrm>
            <a:off x="274320" y="1341120"/>
            <a:ext cx="11765280" cy="5151755"/>
          </a:xfrm>
        </p:spPr>
        <p:txBody>
          <a:bodyPr>
            <a:normAutofit fontScale="92500" lnSpcReduction="10000"/>
          </a:bodyPr>
          <a:lstStyle/>
          <a:p>
            <a:pPr algn="just"/>
            <a:r>
              <a:rPr lang="en-US" b="1" dirty="0"/>
              <a:t>Clusters: </a:t>
            </a:r>
            <a:r>
              <a:rPr lang="en-US" dirty="0"/>
              <a:t>A cluster is a logical group of resources (containers) where your applications run. It can contain </a:t>
            </a:r>
            <a:r>
              <a:rPr lang="en-US" b="1" dirty="0"/>
              <a:t>multiple services and tasks</a:t>
            </a:r>
            <a:r>
              <a:rPr lang="en-US" dirty="0"/>
              <a:t> running simultaneously.</a:t>
            </a:r>
          </a:p>
          <a:p>
            <a:pPr algn="just"/>
            <a:r>
              <a:rPr lang="en-US" b="1" dirty="0"/>
              <a:t>Task Definitions: </a:t>
            </a:r>
            <a:r>
              <a:rPr lang="en-US" dirty="0"/>
              <a:t>These are text files where the user can describe one or more containers that form the applications. They are used to define various specifications or parameters to be used in </a:t>
            </a:r>
            <a:r>
              <a:rPr lang="en-US" dirty="0" err="1"/>
              <a:t>Fargate</a:t>
            </a:r>
            <a:r>
              <a:rPr lang="en-US" dirty="0"/>
              <a:t> containers. They can be called the blueprint of your </a:t>
            </a:r>
            <a:r>
              <a:rPr lang="en-US" dirty="0" err="1"/>
              <a:t>Fargate</a:t>
            </a:r>
            <a:r>
              <a:rPr lang="en-US" dirty="0"/>
              <a:t> application.</a:t>
            </a:r>
          </a:p>
          <a:p>
            <a:pPr algn="just"/>
            <a:r>
              <a:rPr lang="en-US" b="1" dirty="0"/>
              <a:t>Tasks: </a:t>
            </a:r>
            <a:r>
              <a:rPr lang="en-US" dirty="0"/>
              <a:t>A task is the initialization or instantiation of the task definition. It is a running instance of a containerized application. Users can create multiple tasks from the same task definition in a cluster. Users can run a single task or multiple tasks at a time.</a:t>
            </a:r>
          </a:p>
          <a:p>
            <a:pPr algn="just"/>
            <a:r>
              <a:rPr lang="en-US" b="1" dirty="0"/>
              <a:t>Services: </a:t>
            </a:r>
            <a:r>
              <a:rPr lang="en-US" dirty="0"/>
              <a:t>Services is a tool in </a:t>
            </a:r>
            <a:r>
              <a:rPr lang="en-US" dirty="0" err="1"/>
              <a:t>Fargate</a:t>
            </a:r>
            <a:r>
              <a:rPr lang="en-US" dirty="0"/>
              <a:t> to run the tasks that have been created. A </a:t>
            </a:r>
            <a:r>
              <a:rPr lang="en-US" b="1" dirty="0"/>
              <a:t>service</a:t>
            </a:r>
            <a:r>
              <a:rPr lang="en-US" dirty="0"/>
              <a:t> ensures that a specified number of </a:t>
            </a:r>
            <a:r>
              <a:rPr lang="en-US" b="1" dirty="0"/>
              <a:t>tasks are always running.</a:t>
            </a:r>
            <a:r>
              <a:rPr lang="en-US" dirty="0"/>
              <a:t> This can be used to run multiple tasks at a time in a cluster. They also replace the tasks with new tasks based on task definition if the existing task fails or stops.</a:t>
            </a:r>
            <a:endParaRPr lang="en-IN" dirty="0"/>
          </a:p>
        </p:txBody>
      </p:sp>
      <p:pic>
        <p:nvPicPr>
          <p:cNvPr id="4" name="image3.png">
            <a:extLst>
              <a:ext uri="{FF2B5EF4-FFF2-40B4-BE49-F238E27FC236}">
                <a16:creationId xmlns:a16="http://schemas.microsoft.com/office/drawing/2014/main" id="{F5461CC1-4641-75D0-33C6-938EA2CB4806}"/>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55</a:t>
            </a:fld>
            <a:endParaRPr lang="en-IN"/>
          </a:p>
        </p:txBody>
      </p:sp>
    </p:spTree>
    <p:extLst>
      <p:ext uri="{BB962C8B-B14F-4D97-AF65-F5344CB8AC3E}">
        <p14:creationId xmlns:p14="http://schemas.microsoft.com/office/powerpoint/2010/main" val="2242694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21DF2-87EC-1712-651C-B172671C33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8C70F8-6F22-77E5-ACB5-EFFEC8ED9D9D}"/>
              </a:ext>
            </a:extLst>
          </p:cNvPr>
          <p:cNvSpPr>
            <a:spLocks noGrp="1"/>
          </p:cNvSpPr>
          <p:nvPr>
            <p:ph type="title"/>
          </p:nvPr>
        </p:nvSpPr>
        <p:spPr>
          <a:xfrm>
            <a:off x="274320" y="365125"/>
            <a:ext cx="11079480" cy="975995"/>
          </a:xfrm>
        </p:spPr>
        <p:txBody>
          <a:bodyPr>
            <a:normAutofit/>
          </a:bodyPr>
          <a:lstStyle/>
          <a:p>
            <a:r>
              <a:rPr lang="en-US" sz="4000" b="1" dirty="0"/>
              <a:t>Amazon Elastic Container Service (ECS)</a:t>
            </a:r>
            <a:endParaRPr lang="en-IN" sz="4000" b="1" dirty="0"/>
          </a:p>
        </p:txBody>
      </p:sp>
      <p:sp>
        <p:nvSpPr>
          <p:cNvPr id="3" name="Content Placeholder 2">
            <a:extLst>
              <a:ext uri="{FF2B5EF4-FFF2-40B4-BE49-F238E27FC236}">
                <a16:creationId xmlns:a16="http://schemas.microsoft.com/office/drawing/2014/main" id="{A76EDA87-553F-2243-6962-D584ADB91330}"/>
              </a:ext>
            </a:extLst>
          </p:cNvPr>
          <p:cNvSpPr>
            <a:spLocks noGrp="1"/>
          </p:cNvSpPr>
          <p:nvPr>
            <p:ph idx="1"/>
          </p:nvPr>
        </p:nvSpPr>
        <p:spPr>
          <a:xfrm>
            <a:off x="274320" y="1341120"/>
            <a:ext cx="11765280" cy="5151755"/>
          </a:xfrm>
        </p:spPr>
        <p:txBody>
          <a:bodyPr>
            <a:normAutofit fontScale="92500" lnSpcReduction="10000"/>
          </a:bodyPr>
          <a:lstStyle/>
          <a:p>
            <a:pPr algn="just"/>
            <a:r>
              <a:rPr lang="en-US" dirty="0"/>
              <a:t>Amazon Elastic Container Service (ECS) is a fully managed </a:t>
            </a:r>
            <a:r>
              <a:rPr lang="en-IN" dirty="0"/>
              <a:t>container orchestration </a:t>
            </a:r>
            <a:r>
              <a:rPr lang="en-US" dirty="0"/>
              <a:t>service that enables users to run Docker-based applications in containers across a cluster of EC2 instances. </a:t>
            </a:r>
          </a:p>
          <a:p>
            <a:pPr algn="just"/>
            <a:r>
              <a:rPr lang="en-US" dirty="0"/>
              <a:t>ECS simplifies automated management of </a:t>
            </a:r>
            <a:r>
              <a:rPr lang="en-US" b="1" dirty="0"/>
              <a:t>containerized applications</a:t>
            </a:r>
            <a:r>
              <a:rPr lang="en-US" dirty="0"/>
              <a:t> at scale, allowing you to deploy, manage, and scale containerized applications efficiently.</a:t>
            </a:r>
          </a:p>
          <a:p>
            <a:pPr algn="just"/>
            <a:r>
              <a:rPr lang="en-US" dirty="0"/>
              <a:t>The service supports multiple launch types, including the AWS </a:t>
            </a:r>
            <a:r>
              <a:rPr lang="en-US" dirty="0" err="1"/>
              <a:t>Fargate</a:t>
            </a:r>
            <a:r>
              <a:rPr lang="en-US" dirty="0"/>
              <a:t> launch type, which abstracts the underlying EC2 infrastructure, enabling you to run containers without needing to manage or provision the EC2 instances. This allows developers to focus on building and deploying applications while AWS handles the cluster management and resource provisioning.</a:t>
            </a:r>
            <a:r>
              <a:rPr lang="en-US" b="1" dirty="0"/>
              <a:t> </a:t>
            </a:r>
            <a:r>
              <a:rPr lang="en-US" dirty="0"/>
              <a:t>It is best for </a:t>
            </a:r>
            <a:r>
              <a:rPr lang="en-US" b="1" dirty="0"/>
              <a:t>auto-scaling &amp; simplified deployments</a:t>
            </a:r>
            <a:r>
              <a:rPr lang="en-US" dirty="0"/>
              <a:t>.</a:t>
            </a:r>
          </a:p>
          <a:p>
            <a:pPr algn="just"/>
            <a:r>
              <a:rPr lang="en-IN" dirty="0"/>
              <a:t>ECS can also be deployed with EC2 where </a:t>
            </a:r>
            <a:r>
              <a:rPr lang="en-US" dirty="0"/>
              <a:t>it runs containers on </a:t>
            </a:r>
            <a:r>
              <a:rPr lang="en-US" b="1" dirty="0"/>
              <a:t>self-managed EC2 instances</a:t>
            </a:r>
            <a:r>
              <a:rPr lang="en-US" dirty="0"/>
              <a:t>. It has more control over resources. It is best for </a:t>
            </a:r>
            <a:r>
              <a:rPr lang="en-US" b="1" dirty="0"/>
              <a:t>fine-tuned performance &amp; cost control.</a:t>
            </a:r>
            <a:endParaRPr lang="en-IN" b="1" dirty="0"/>
          </a:p>
        </p:txBody>
      </p:sp>
      <p:pic>
        <p:nvPicPr>
          <p:cNvPr id="4" name="image3.png">
            <a:extLst>
              <a:ext uri="{FF2B5EF4-FFF2-40B4-BE49-F238E27FC236}">
                <a16:creationId xmlns:a16="http://schemas.microsoft.com/office/drawing/2014/main" id="{7691B6C3-1FCC-6ACC-A5D0-2FF0612B6165}"/>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56</a:t>
            </a:fld>
            <a:endParaRPr lang="en-IN"/>
          </a:p>
        </p:txBody>
      </p:sp>
    </p:spTree>
    <p:extLst>
      <p:ext uri="{BB962C8B-B14F-4D97-AF65-F5344CB8AC3E}">
        <p14:creationId xmlns:p14="http://schemas.microsoft.com/office/powerpoint/2010/main" val="3777722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69BD6-0272-1951-8F4A-C97F94D0B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397E7-E5D7-7253-7744-BFD2BD7FC75E}"/>
              </a:ext>
            </a:extLst>
          </p:cNvPr>
          <p:cNvSpPr>
            <a:spLocks noGrp="1"/>
          </p:cNvSpPr>
          <p:nvPr>
            <p:ph type="title"/>
          </p:nvPr>
        </p:nvSpPr>
        <p:spPr>
          <a:xfrm>
            <a:off x="157089" y="0"/>
            <a:ext cx="11079480" cy="975995"/>
          </a:xfrm>
        </p:spPr>
        <p:txBody>
          <a:bodyPr>
            <a:normAutofit/>
          </a:bodyPr>
          <a:lstStyle/>
          <a:p>
            <a:r>
              <a:rPr lang="en-US" sz="4000" b="1" dirty="0"/>
              <a:t>Amazon Elastic Container Service (ECS)</a:t>
            </a:r>
            <a:endParaRPr lang="en-IN" sz="4000" b="1" dirty="0"/>
          </a:p>
        </p:txBody>
      </p:sp>
      <p:pic>
        <p:nvPicPr>
          <p:cNvPr id="7" name="Content Placeholder 6">
            <a:extLst>
              <a:ext uri="{FF2B5EF4-FFF2-40B4-BE49-F238E27FC236}">
                <a16:creationId xmlns:a16="http://schemas.microsoft.com/office/drawing/2014/main" id="{19786160-AADC-877C-FC23-C781BD1135C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9647" t="38302" r="43315" b="31128"/>
          <a:stretch>
            <a:fillRect/>
          </a:stretch>
        </p:blipFill>
        <p:spPr>
          <a:xfrm>
            <a:off x="640080" y="1295400"/>
            <a:ext cx="9906000" cy="4450079"/>
          </a:xfrm>
        </p:spPr>
      </p:pic>
      <p:pic>
        <p:nvPicPr>
          <p:cNvPr id="4" name="image3.png">
            <a:extLst>
              <a:ext uri="{FF2B5EF4-FFF2-40B4-BE49-F238E27FC236}">
                <a16:creationId xmlns:a16="http://schemas.microsoft.com/office/drawing/2014/main" id="{0659EC37-9B1C-8A18-FEC2-F40D61516ACF}"/>
              </a:ext>
            </a:extLst>
          </p:cNvPr>
          <p:cNvPicPr/>
          <p:nvPr/>
        </p:nvPicPr>
        <p:blipFill>
          <a:blip r:embed="rId4"/>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57</a:t>
            </a:fld>
            <a:endParaRPr lang="en-IN"/>
          </a:p>
        </p:txBody>
      </p:sp>
    </p:spTree>
    <p:extLst>
      <p:ext uri="{BB962C8B-B14F-4D97-AF65-F5344CB8AC3E}">
        <p14:creationId xmlns:p14="http://schemas.microsoft.com/office/powerpoint/2010/main" val="3583979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C20F2-97EA-1B00-A109-0ECC1ED4F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F2F7AE-6FFB-E55C-122D-3BD3E407F741}"/>
              </a:ext>
            </a:extLst>
          </p:cNvPr>
          <p:cNvSpPr>
            <a:spLocks noGrp="1"/>
          </p:cNvSpPr>
          <p:nvPr>
            <p:ph type="title"/>
          </p:nvPr>
        </p:nvSpPr>
        <p:spPr>
          <a:xfrm>
            <a:off x="157089" y="0"/>
            <a:ext cx="11079480" cy="975995"/>
          </a:xfrm>
        </p:spPr>
        <p:txBody>
          <a:bodyPr>
            <a:normAutofit/>
          </a:bodyPr>
          <a:lstStyle/>
          <a:p>
            <a:r>
              <a:rPr lang="en-US" sz="4000" b="1" dirty="0"/>
              <a:t>Amazon Elastic Container Service (ECS)</a:t>
            </a:r>
            <a:endParaRPr lang="en-IN" sz="4000" b="1" dirty="0"/>
          </a:p>
        </p:txBody>
      </p:sp>
      <p:sp>
        <p:nvSpPr>
          <p:cNvPr id="3" name="Content Placeholder 2">
            <a:extLst>
              <a:ext uri="{FF2B5EF4-FFF2-40B4-BE49-F238E27FC236}">
                <a16:creationId xmlns:a16="http://schemas.microsoft.com/office/drawing/2014/main" id="{B2097486-94D6-7398-BFB5-631E445861D9}"/>
              </a:ext>
            </a:extLst>
          </p:cNvPr>
          <p:cNvSpPr>
            <a:spLocks noGrp="1"/>
          </p:cNvSpPr>
          <p:nvPr>
            <p:ph idx="1"/>
          </p:nvPr>
        </p:nvSpPr>
        <p:spPr>
          <a:xfrm>
            <a:off x="274320" y="808892"/>
            <a:ext cx="11765280" cy="5683983"/>
          </a:xfrm>
        </p:spPr>
        <p:txBody>
          <a:bodyPr>
            <a:normAutofit fontScale="62500" lnSpcReduction="20000"/>
          </a:bodyPr>
          <a:lstStyle/>
          <a:p>
            <a:pPr algn="l"/>
            <a:r>
              <a:rPr lang="en-US" sz="3800" b="1" i="0" dirty="0">
                <a:solidFill>
                  <a:srgbClr val="C00000"/>
                </a:solidFill>
                <a:effectLst/>
              </a:rPr>
              <a:t>There are three layers in Amazon ECS:</a:t>
            </a:r>
          </a:p>
          <a:p>
            <a:pPr algn="l">
              <a:spcAft>
                <a:spcPts val="750"/>
              </a:spcAft>
              <a:buFont typeface="Wingdings" panose="05000000000000000000" pitchFamily="2" charset="2"/>
              <a:buChar char="Ø"/>
            </a:pPr>
            <a:r>
              <a:rPr lang="en-US" b="1" i="0" dirty="0">
                <a:solidFill>
                  <a:srgbClr val="0F141A"/>
                </a:solidFill>
                <a:effectLst/>
              </a:rPr>
              <a:t>Capacity</a:t>
            </a:r>
            <a:r>
              <a:rPr lang="en-US" b="0" i="0" dirty="0">
                <a:solidFill>
                  <a:srgbClr val="0F141A"/>
                </a:solidFill>
                <a:effectLst/>
              </a:rPr>
              <a:t> - The infrastructure where your containers run</a:t>
            </a:r>
          </a:p>
          <a:p>
            <a:pPr algn="l">
              <a:spcAft>
                <a:spcPts val="750"/>
              </a:spcAft>
              <a:buFont typeface="Wingdings" panose="05000000000000000000" pitchFamily="2" charset="2"/>
              <a:buChar char="Ø"/>
            </a:pPr>
            <a:r>
              <a:rPr lang="en-US" b="1" i="0" dirty="0">
                <a:solidFill>
                  <a:srgbClr val="0F141A"/>
                </a:solidFill>
                <a:effectLst/>
              </a:rPr>
              <a:t>Controller</a:t>
            </a:r>
            <a:r>
              <a:rPr lang="en-US" b="0" i="0" dirty="0">
                <a:solidFill>
                  <a:srgbClr val="0F141A"/>
                </a:solidFill>
                <a:effectLst/>
              </a:rPr>
              <a:t> - Deploy and manage your applications that run on the containers</a:t>
            </a:r>
          </a:p>
          <a:p>
            <a:pPr algn="l">
              <a:spcAft>
                <a:spcPts val="750"/>
              </a:spcAft>
              <a:buFont typeface="Wingdings" panose="05000000000000000000" pitchFamily="2" charset="2"/>
              <a:buChar char="Ø"/>
            </a:pPr>
            <a:r>
              <a:rPr lang="en-US" b="1" i="0" dirty="0">
                <a:solidFill>
                  <a:srgbClr val="0F141A"/>
                </a:solidFill>
                <a:effectLst/>
              </a:rPr>
              <a:t>Provisioning </a:t>
            </a:r>
            <a:r>
              <a:rPr lang="en-US" b="0" i="0" dirty="0">
                <a:solidFill>
                  <a:srgbClr val="0F141A"/>
                </a:solidFill>
                <a:effectLst/>
              </a:rPr>
              <a:t>- The tools that you can use to interface with the scheduler to deploy and manage your applications and containers.</a:t>
            </a:r>
          </a:p>
          <a:p>
            <a:pPr algn="l"/>
            <a:r>
              <a:rPr lang="en-US" sz="3800" b="1" i="0" dirty="0">
                <a:solidFill>
                  <a:srgbClr val="C00000"/>
                </a:solidFill>
                <a:effectLst/>
              </a:rPr>
              <a:t>Amazon ECS capacity</a:t>
            </a:r>
          </a:p>
          <a:p>
            <a:pPr marL="0" indent="0" algn="l">
              <a:buNone/>
            </a:pPr>
            <a:r>
              <a:rPr lang="en-US" b="0" i="0" dirty="0">
                <a:solidFill>
                  <a:srgbClr val="0F141A"/>
                </a:solidFill>
                <a:effectLst/>
              </a:rPr>
              <a:t>Amazon ECS capacity is the infrastructure where your containers run. The following is an overview of the capacity options:</a:t>
            </a:r>
          </a:p>
          <a:p>
            <a:pPr algn="l">
              <a:spcAft>
                <a:spcPts val="750"/>
              </a:spcAft>
              <a:buFont typeface="Wingdings" panose="05000000000000000000" pitchFamily="2" charset="2"/>
              <a:buChar char="Ø"/>
            </a:pPr>
            <a:r>
              <a:rPr lang="en-US" b="1" i="0" dirty="0">
                <a:solidFill>
                  <a:srgbClr val="0F141A"/>
                </a:solidFill>
                <a:effectLst/>
              </a:rPr>
              <a:t>Amazon EC2 instances in the AWS cloud</a:t>
            </a:r>
          </a:p>
          <a:p>
            <a:pPr marL="0" indent="0" algn="l">
              <a:spcBef>
                <a:spcPts val="375"/>
              </a:spcBef>
              <a:spcAft>
                <a:spcPts val="750"/>
              </a:spcAft>
              <a:buNone/>
            </a:pPr>
            <a:r>
              <a:rPr lang="en-US" b="0" i="0" dirty="0">
                <a:solidFill>
                  <a:srgbClr val="0F141A"/>
                </a:solidFill>
                <a:effectLst/>
              </a:rPr>
              <a:t>You choose the instance type, the number of instances, and manage the capacity.</a:t>
            </a:r>
          </a:p>
          <a:p>
            <a:pPr algn="l">
              <a:spcAft>
                <a:spcPts val="750"/>
              </a:spcAft>
              <a:buFont typeface="Wingdings" panose="05000000000000000000" pitchFamily="2" charset="2"/>
              <a:buChar char="Ø"/>
            </a:pPr>
            <a:r>
              <a:rPr lang="en-US" b="1" i="0" dirty="0">
                <a:solidFill>
                  <a:srgbClr val="0F141A"/>
                </a:solidFill>
                <a:effectLst/>
              </a:rPr>
              <a:t>Serverless (AWS </a:t>
            </a:r>
            <a:r>
              <a:rPr lang="en-US" b="1" i="0" dirty="0" err="1">
                <a:solidFill>
                  <a:srgbClr val="0F141A"/>
                </a:solidFill>
                <a:effectLst/>
              </a:rPr>
              <a:t>Fargate</a:t>
            </a:r>
            <a:r>
              <a:rPr lang="en-US" b="1" i="0" dirty="0">
                <a:solidFill>
                  <a:srgbClr val="0F141A"/>
                </a:solidFill>
                <a:effectLst/>
              </a:rPr>
              <a:t>) in the AWS cloud</a:t>
            </a:r>
          </a:p>
          <a:p>
            <a:pPr marL="0" indent="0" algn="l">
              <a:spcBef>
                <a:spcPts val="375"/>
              </a:spcBef>
              <a:spcAft>
                <a:spcPts val="750"/>
              </a:spcAft>
              <a:buNone/>
            </a:pPr>
            <a:r>
              <a:rPr lang="en-US" b="0" i="0" dirty="0" err="1">
                <a:solidFill>
                  <a:srgbClr val="0F141A"/>
                </a:solidFill>
                <a:effectLst/>
              </a:rPr>
              <a:t>Fargate</a:t>
            </a:r>
            <a:r>
              <a:rPr lang="en-US" b="0" i="0" dirty="0">
                <a:solidFill>
                  <a:srgbClr val="0F141A"/>
                </a:solidFill>
                <a:effectLst/>
              </a:rPr>
              <a:t> is a serverless, pay-as-you-go compute engine. With </a:t>
            </a:r>
            <a:r>
              <a:rPr lang="en-US" b="0" i="0" dirty="0" err="1">
                <a:solidFill>
                  <a:srgbClr val="0F141A"/>
                </a:solidFill>
                <a:effectLst/>
              </a:rPr>
              <a:t>Fargate</a:t>
            </a:r>
            <a:r>
              <a:rPr lang="en-US" b="0" i="0" dirty="0">
                <a:solidFill>
                  <a:srgbClr val="0F141A"/>
                </a:solidFill>
                <a:effectLst/>
              </a:rPr>
              <a:t> you don't need to manage servers, handle capacity planning, or isolate container workloads for security.</a:t>
            </a:r>
          </a:p>
          <a:p>
            <a:pPr algn="l">
              <a:spcAft>
                <a:spcPts val="750"/>
              </a:spcAft>
              <a:buFont typeface="Wingdings" panose="05000000000000000000" pitchFamily="2" charset="2"/>
              <a:buChar char="Ø"/>
            </a:pPr>
            <a:r>
              <a:rPr lang="en-US" b="1" i="0" dirty="0">
                <a:solidFill>
                  <a:srgbClr val="0F141A"/>
                </a:solidFill>
                <a:effectLst/>
              </a:rPr>
              <a:t>On-premises virtual machines (VM) or servers</a:t>
            </a:r>
          </a:p>
          <a:p>
            <a:pPr marL="0" indent="0" algn="l">
              <a:spcBef>
                <a:spcPts val="375"/>
              </a:spcBef>
              <a:spcAft>
                <a:spcPts val="750"/>
              </a:spcAft>
              <a:buNone/>
            </a:pPr>
            <a:r>
              <a:rPr lang="en-US" b="0" i="0" dirty="0">
                <a:solidFill>
                  <a:srgbClr val="0F141A"/>
                </a:solidFill>
                <a:effectLst/>
              </a:rPr>
              <a:t>Amazon ECS Anywhere provides support for registering an external instance such as an on-premises server or virtual machine (VM), to your Amazon ECS cluster.</a:t>
            </a:r>
          </a:p>
          <a:p>
            <a:pPr algn="l">
              <a:spcAft>
                <a:spcPts val="750"/>
              </a:spcAft>
              <a:buFont typeface="Wingdings" panose="05000000000000000000" pitchFamily="2" charset="2"/>
              <a:buChar char="Ø"/>
            </a:pPr>
            <a:endParaRPr lang="en-US" b="0" i="0" dirty="0">
              <a:solidFill>
                <a:srgbClr val="0F141A"/>
              </a:solidFill>
              <a:effectLst/>
            </a:endParaRPr>
          </a:p>
        </p:txBody>
      </p:sp>
      <p:pic>
        <p:nvPicPr>
          <p:cNvPr id="4" name="image3.png">
            <a:extLst>
              <a:ext uri="{FF2B5EF4-FFF2-40B4-BE49-F238E27FC236}">
                <a16:creationId xmlns:a16="http://schemas.microsoft.com/office/drawing/2014/main" id="{8C1694DC-1FA6-79A1-7B62-9141B2012DA5}"/>
              </a:ext>
            </a:extLst>
          </p:cNvPr>
          <p:cNvPicPr/>
          <p:nvPr/>
        </p:nvPicPr>
        <p:blipFill>
          <a:blip r:embed="rId3"/>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990E9900-4601-381D-835F-E01193EA8833}"/>
              </a:ext>
            </a:extLst>
          </p:cNvPr>
          <p:cNvSpPr>
            <a:spLocks noGrp="1"/>
          </p:cNvSpPr>
          <p:nvPr>
            <p:ph type="sldNum" sz="quarter" idx="12"/>
          </p:nvPr>
        </p:nvSpPr>
        <p:spPr/>
        <p:txBody>
          <a:bodyPr/>
          <a:lstStyle/>
          <a:p>
            <a:fld id="{2980B001-E400-4EE6-BBEB-8763B5B5593A}" type="slidenum">
              <a:rPr lang="en-IN" smtClean="0"/>
              <a:t>58</a:t>
            </a:fld>
            <a:endParaRPr lang="en-IN"/>
          </a:p>
        </p:txBody>
      </p:sp>
    </p:spTree>
    <p:extLst>
      <p:ext uri="{BB962C8B-B14F-4D97-AF65-F5344CB8AC3E}">
        <p14:creationId xmlns:p14="http://schemas.microsoft.com/office/powerpoint/2010/main" val="2253302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47B98-C680-4920-096C-469189198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DEECA-AC14-F078-4F3E-F7BD257D7D02}"/>
              </a:ext>
            </a:extLst>
          </p:cNvPr>
          <p:cNvSpPr>
            <a:spLocks noGrp="1"/>
          </p:cNvSpPr>
          <p:nvPr>
            <p:ph type="title"/>
          </p:nvPr>
        </p:nvSpPr>
        <p:spPr>
          <a:xfrm>
            <a:off x="157090" y="0"/>
            <a:ext cx="11079480" cy="975995"/>
          </a:xfrm>
        </p:spPr>
        <p:txBody>
          <a:bodyPr>
            <a:normAutofit/>
          </a:bodyPr>
          <a:lstStyle/>
          <a:p>
            <a:r>
              <a:rPr lang="en-US" sz="4000" b="1" dirty="0"/>
              <a:t>Amazon Elastic Container Service (ECS)</a:t>
            </a:r>
            <a:endParaRPr lang="en-IN" sz="4000" b="1" dirty="0"/>
          </a:p>
        </p:txBody>
      </p:sp>
      <p:sp>
        <p:nvSpPr>
          <p:cNvPr id="3" name="Content Placeholder 2">
            <a:extLst>
              <a:ext uri="{FF2B5EF4-FFF2-40B4-BE49-F238E27FC236}">
                <a16:creationId xmlns:a16="http://schemas.microsoft.com/office/drawing/2014/main" id="{82C1E961-5333-532E-49BC-513312CF6FA6}"/>
              </a:ext>
            </a:extLst>
          </p:cNvPr>
          <p:cNvSpPr>
            <a:spLocks noGrp="1"/>
          </p:cNvSpPr>
          <p:nvPr>
            <p:ph idx="1"/>
          </p:nvPr>
        </p:nvSpPr>
        <p:spPr>
          <a:xfrm>
            <a:off x="274320" y="797170"/>
            <a:ext cx="11765280" cy="5695706"/>
          </a:xfrm>
        </p:spPr>
        <p:txBody>
          <a:bodyPr>
            <a:normAutofit fontScale="55000" lnSpcReduction="20000"/>
          </a:bodyPr>
          <a:lstStyle/>
          <a:p>
            <a:pPr algn="l">
              <a:lnSpc>
                <a:spcPct val="120000"/>
              </a:lnSpc>
            </a:pPr>
            <a:r>
              <a:rPr lang="en-US" sz="3600" b="1" i="0" dirty="0">
                <a:solidFill>
                  <a:srgbClr val="0F141A"/>
                </a:solidFill>
                <a:effectLst/>
              </a:rPr>
              <a:t>Amazon ECS controller</a:t>
            </a:r>
          </a:p>
          <a:p>
            <a:pPr marL="0" indent="0" algn="l">
              <a:lnSpc>
                <a:spcPct val="120000"/>
              </a:lnSpc>
              <a:buNone/>
            </a:pPr>
            <a:r>
              <a:rPr lang="en-US" sz="3300" b="0" i="0" dirty="0">
                <a:solidFill>
                  <a:srgbClr val="0F141A"/>
                </a:solidFill>
                <a:effectLst/>
              </a:rPr>
              <a:t>The Amazon ECS scheduler is the software that manages your applications.</a:t>
            </a:r>
          </a:p>
          <a:p>
            <a:pPr algn="l">
              <a:lnSpc>
                <a:spcPct val="120000"/>
              </a:lnSpc>
            </a:pPr>
            <a:r>
              <a:rPr lang="en-US" sz="3600" b="1" i="0" dirty="0">
                <a:solidFill>
                  <a:srgbClr val="0F141A"/>
                </a:solidFill>
                <a:effectLst/>
              </a:rPr>
              <a:t>Amazon ECS provisioning</a:t>
            </a:r>
          </a:p>
          <a:p>
            <a:pPr marL="0" indent="0" algn="l">
              <a:lnSpc>
                <a:spcPct val="120000"/>
              </a:lnSpc>
              <a:buNone/>
            </a:pPr>
            <a:r>
              <a:rPr lang="en-US" sz="3300" b="0" i="0" dirty="0">
                <a:solidFill>
                  <a:srgbClr val="0F141A"/>
                </a:solidFill>
                <a:effectLst/>
              </a:rPr>
              <a:t>There are multiple options for provisioning Amazon ECS:</a:t>
            </a:r>
          </a:p>
          <a:p>
            <a:pPr algn="l">
              <a:lnSpc>
                <a:spcPct val="120000"/>
              </a:lnSpc>
              <a:spcAft>
                <a:spcPts val="750"/>
              </a:spcAft>
              <a:buFont typeface="Wingdings" panose="05000000000000000000" pitchFamily="2" charset="2"/>
              <a:buChar char="Ø"/>
            </a:pPr>
            <a:r>
              <a:rPr lang="en-US" sz="3300" b="1" i="0" dirty="0">
                <a:solidFill>
                  <a:srgbClr val="0F141A"/>
                </a:solidFill>
                <a:effectLst/>
              </a:rPr>
              <a:t>AWS Management Console</a:t>
            </a:r>
            <a:r>
              <a:rPr lang="en-US" sz="3300" b="0" i="0" dirty="0">
                <a:solidFill>
                  <a:srgbClr val="0F141A"/>
                </a:solidFill>
                <a:effectLst/>
              </a:rPr>
              <a:t> — Provides a web interface that you can use to access your Amazon ECS resources.</a:t>
            </a:r>
          </a:p>
          <a:p>
            <a:pPr algn="l">
              <a:lnSpc>
                <a:spcPct val="120000"/>
              </a:lnSpc>
              <a:spcAft>
                <a:spcPts val="750"/>
              </a:spcAft>
              <a:buFont typeface="Wingdings" panose="05000000000000000000" pitchFamily="2" charset="2"/>
              <a:buChar char="Ø"/>
            </a:pPr>
            <a:r>
              <a:rPr lang="en-US" sz="3300" b="1" i="0" dirty="0">
                <a:solidFill>
                  <a:srgbClr val="0F141A"/>
                </a:solidFill>
                <a:effectLst/>
              </a:rPr>
              <a:t>AWS Command Line Interface (AWS CLI)</a:t>
            </a:r>
            <a:r>
              <a:rPr lang="en-US" sz="3300" b="0" i="0" dirty="0">
                <a:solidFill>
                  <a:srgbClr val="0F141A"/>
                </a:solidFill>
                <a:effectLst/>
              </a:rPr>
              <a:t> — Provides commands for a broad set of AWS services, including Amazon ECS. It's supported on Windows, Mac, and Linux. </a:t>
            </a:r>
          </a:p>
          <a:p>
            <a:pPr algn="l">
              <a:lnSpc>
                <a:spcPct val="120000"/>
              </a:lnSpc>
              <a:spcAft>
                <a:spcPts val="750"/>
              </a:spcAft>
              <a:buFont typeface="Wingdings" panose="05000000000000000000" pitchFamily="2" charset="2"/>
              <a:buChar char="Ø"/>
            </a:pPr>
            <a:r>
              <a:rPr lang="en-US" sz="3300" b="1" i="0" dirty="0">
                <a:solidFill>
                  <a:srgbClr val="0F141A"/>
                </a:solidFill>
                <a:effectLst/>
              </a:rPr>
              <a:t>AWS Software Development Kit(SDKs)</a:t>
            </a:r>
            <a:r>
              <a:rPr lang="en-US" sz="3300" b="0" i="0" dirty="0">
                <a:solidFill>
                  <a:srgbClr val="0F141A"/>
                </a:solidFill>
                <a:effectLst/>
              </a:rPr>
              <a:t> — Provides language-specific APIs and takes care of many of the connection details. These include calculating signatures, handling request retries, and error handling..</a:t>
            </a:r>
          </a:p>
          <a:p>
            <a:pPr algn="l">
              <a:lnSpc>
                <a:spcPct val="120000"/>
              </a:lnSpc>
              <a:spcAft>
                <a:spcPts val="750"/>
              </a:spcAft>
              <a:buFont typeface="Wingdings" panose="05000000000000000000" pitchFamily="2" charset="2"/>
              <a:buChar char="Ø"/>
            </a:pPr>
            <a:r>
              <a:rPr lang="en-US" sz="3300" b="1" i="0" dirty="0">
                <a:solidFill>
                  <a:srgbClr val="0F141A"/>
                </a:solidFill>
                <a:effectLst/>
              </a:rPr>
              <a:t>Copilot</a:t>
            </a:r>
            <a:r>
              <a:rPr lang="en-US" sz="3300" b="0" i="0" dirty="0">
                <a:solidFill>
                  <a:srgbClr val="0F141A"/>
                </a:solidFill>
                <a:effectLst/>
              </a:rPr>
              <a:t> — Provides an open-source tool for developers to build, release, and operate production ready containerized applications on Amazon ECS. </a:t>
            </a:r>
          </a:p>
          <a:p>
            <a:pPr algn="l">
              <a:lnSpc>
                <a:spcPct val="120000"/>
              </a:lnSpc>
              <a:spcAft>
                <a:spcPts val="750"/>
              </a:spcAft>
              <a:buFont typeface="Wingdings" panose="05000000000000000000" pitchFamily="2" charset="2"/>
              <a:buChar char="Ø"/>
            </a:pPr>
            <a:r>
              <a:rPr lang="en-US" sz="3300" b="1" i="0" dirty="0">
                <a:solidFill>
                  <a:srgbClr val="0F141A"/>
                </a:solidFill>
                <a:effectLst/>
              </a:rPr>
              <a:t>AWS  Cloud Development Kit(CDK)</a:t>
            </a:r>
            <a:r>
              <a:rPr lang="en-US" sz="3300" b="0" i="0" dirty="0">
                <a:solidFill>
                  <a:srgbClr val="0F141A"/>
                </a:solidFill>
                <a:effectLst/>
              </a:rPr>
              <a:t> — Provides an open-source software development framework that you can use to model and provision your cloud application resources using familiar programming languages. The AWS CDK provisions your resources in a safe, repeatable manner through AWS CloudFormation.</a:t>
            </a:r>
          </a:p>
          <a:p>
            <a:pPr marL="0" indent="0" algn="l">
              <a:buNone/>
            </a:pPr>
            <a:endParaRPr lang="en-US" b="0" i="0" dirty="0">
              <a:solidFill>
                <a:srgbClr val="0F141A"/>
              </a:solidFill>
              <a:effectLst/>
              <a:latin typeface="Amazon Ember"/>
            </a:endParaRPr>
          </a:p>
          <a:p>
            <a:pPr algn="l">
              <a:spcAft>
                <a:spcPts val="750"/>
              </a:spcAft>
              <a:buFont typeface="Wingdings" panose="05000000000000000000" pitchFamily="2" charset="2"/>
              <a:buChar char="Ø"/>
            </a:pPr>
            <a:endParaRPr lang="en-US" b="0" i="0" dirty="0">
              <a:solidFill>
                <a:srgbClr val="0F141A"/>
              </a:solidFill>
              <a:effectLst/>
              <a:latin typeface="Amazon Ember"/>
            </a:endParaRPr>
          </a:p>
        </p:txBody>
      </p:sp>
      <p:pic>
        <p:nvPicPr>
          <p:cNvPr id="4" name="image3.png">
            <a:extLst>
              <a:ext uri="{FF2B5EF4-FFF2-40B4-BE49-F238E27FC236}">
                <a16:creationId xmlns:a16="http://schemas.microsoft.com/office/drawing/2014/main" id="{B38A01F3-3102-61EF-3F8F-8C6AAA770158}"/>
              </a:ext>
            </a:extLst>
          </p:cNvPr>
          <p:cNvPicPr/>
          <p:nvPr/>
        </p:nvPicPr>
        <p:blipFill>
          <a:blip r:embed="rId3"/>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59</a:t>
            </a:fld>
            <a:endParaRPr lang="en-IN"/>
          </a:p>
        </p:txBody>
      </p:sp>
    </p:spTree>
    <p:extLst>
      <p:ext uri="{BB962C8B-B14F-4D97-AF65-F5344CB8AC3E}">
        <p14:creationId xmlns:p14="http://schemas.microsoft.com/office/powerpoint/2010/main" val="3755701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0DA5D-6FC2-70EB-BDFF-0134815DB5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ED8ADC-D90E-76C6-6C2F-83E544B6C486}"/>
              </a:ext>
            </a:extLst>
          </p:cNvPr>
          <p:cNvSpPr>
            <a:spLocks noGrp="1"/>
          </p:cNvSpPr>
          <p:nvPr>
            <p:ph type="sldNum" sz="quarter" idx="12"/>
          </p:nvPr>
        </p:nvSpPr>
        <p:spPr/>
        <p:txBody>
          <a:bodyPr/>
          <a:lstStyle/>
          <a:p>
            <a:fld id="{2980B001-E400-4EE6-BBEB-8763B5B5593A}" type="slidenum">
              <a:rPr lang="en-IN" smtClean="0"/>
              <a:t>6</a:t>
            </a:fld>
            <a:endParaRPr lang="en-IN"/>
          </a:p>
        </p:txBody>
      </p:sp>
      <p:pic>
        <p:nvPicPr>
          <p:cNvPr id="6" name="Content Placeholder 5">
            <a:extLst>
              <a:ext uri="{FF2B5EF4-FFF2-40B4-BE49-F238E27FC236}">
                <a16:creationId xmlns:a16="http://schemas.microsoft.com/office/drawing/2014/main" id="{C337AFD4-D531-FFA7-84B0-08A0AB64EBED}"/>
              </a:ext>
            </a:extLst>
          </p:cNvPr>
          <p:cNvPicPr>
            <a:picLocks noGrp="1" noChangeAspect="1"/>
          </p:cNvPicPr>
          <p:nvPr>
            <p:ph idx="1"/>
          </p:nvPr>
        </p:nvPicPr>
        <p:blipFill>
          <a:blip r:embed="rId2"/>
          <a:stretch>
            <a:fillRect/>
          </a:stretch>
        </p:blipFill>
        <p:spPr>
          <a:xfrm>
            <a:off x="1234440" y="-1158240"/>
            <a:ext cx="10820399" cy="5689283"/>
          </a:xfrm>
          <a:prstGeom prst="rect">
            <a:avLst/>
          </a:prstGeom>
        </p:spPr>
      </p:pic>
    </p:spTree>
    <p:extLst>
      <p:ext uri="{BB962C8B-B14F-4D97-AF65-F5344CB8AC3E}">
        <p14:creationId xmlns:p14="http://schemas.microsoft.com/office/powerpoint/2010/main" val="34155413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524EE-E534-4FDE-FEA9-71A1A0A4D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5E85D-C3F6-D179-A796-118592189145}"/>
              </a:ext>
            </a:extLst>
          </p:cNvPr>
          <p:cNvSpPr>
            <a:spLocks noGrp="1"/>
          </p:cNvSpPr>
          <p:nvPr>
            <p:ph type="title"/>
          </p:nvPr>
        </p:nvSpPr>
        <p:spPr>
          <a:xfrm>
            <a:off x="152400" y="-60960"/>
            <a:ext cx="11079480" cy="975995"/>
          </a:xfrm>
        </p:spPr>
        <p:txBody>
          <a:bodyPr>
            <a:normAutofit/>
          </a:bodyPr>
          <a:lstStyle/>
          <a:p>
            <a:r>
              <a:rPr lang="en-US" sz="3600" b="1" dirty="0"/>
              <a:t>How Elastic Container Service Works?</a:t>
            </a:r>
            <a:endParaRPr lang="en-IN" sz="3600" b="1" dirty="0"/>
          </a:p>
        </p:txBody>
      </p:sp>
      <p:sp>
        <p:nvSpPr>
          <p:cNvPr id="3" name="Content Placeholder 2">
            <a:extLst>
              <a:ext uri="{FF2B5EF4-FFF2-40B4-BE49-F238E27FC236}">
                <a16:creationId xmlns:a16="http://schemas.microsoft.com/office/drawing/2014/main" id="{AB09B5B0-0B3A-90C6-D2E6-436B27B0E570}"/>
              </a:ext>
            </a:extLst>
          </p:cNvPr>
          <p:cNvSpPr>
            <a:spLocks noGrp="1"/>
          </p:cNvSpPr>
          <p:nvPr>
            <p:ph idx="1"/>
          </p:nvPr>
        </p:nvSpPr>
        <p:spPr>
          <a:xfrm>
            <a:off x="152400" y="1051560"/>
            <a:ext cx="3763108" cy="5151755"/>
          </a:xfrm>
        </p:spPr>
        <p:txBody>
          <a:bodyPr>
            <a:normAutofit fontScale="92500" lnSpcReduction="20000"/>
          </a:bodyPr>
          <a:lstStyle/>
          <a:p>
            <a:r>
              <a:rPr lang="en-US" b="1" dirty="0"/>
              <a:t>Define a Task Definition </a:t>
            </a:r>
            <a:r>
              <a:rPr lang="en-US" dirty="0"/>
              <a:t>– Specify container settings (image, CPU/memory, networking).</a:t>
            </a:r>
          </a:p>
          <a:p>
            <a:r>
              <a:rPr lang="en-US" b="1" dirty="0"/>
              <a:t>Create a Cluster </a:t>
            </a:r>
            <a:r>
              <a:rPr lang="en-US" dirty="0"/>
              <a:t>– Group compute resources (EC2 or </a:t>
            </a:r>
            <a:r>
              <a:rPr lang="en-US" dirty="0" err="1"/>
              <a:t>Fargate</a:t>
            </a:r>
            <a:r>
              <a:rPr lang="en-US" dirty="0"/>
              <a:t>).</a:t>
            </a:r>
          </a:p>
          <a:p>
            <a:r>
              <a:rPr lang="en-US" b="1" dirty="0"/>
              <a:t>Launch a Service or Task </a:t>
            </a:r>
            <a:r>
              <a:rPr lang="en-US" dirty="0"/>
              <a:t>– Deploy a containerized application.</a:t>
            </a:r>
          </a:p>
          <a:p>
            <a:r>
              <a:rPr lang="en-US" b="1" dirty="0"/>
              <a:t>Auto-Scale &amp; Manage </a:t>
            </a:r>
            <a:r>
              <a:rPr lang="en-US" dirty="0"/>
              <a:t>– ECS automatically scales, restarts failed tasks, and balances traffic.</a:t>
            </a:r>
          </a:p>
          <a:p>
            <a:endParaRPr lang="en-IN" dirty="0"/>
          </a:p>
        </p:txBody>
      </p:sp>
      <p:pic>
        <p:nvPicPr>
          <p:cNvPr id="4" name="image3.png">
            <a:extLst>
              <a:ext uri="{FF2B5EF4-FFF2-40B4-BE49-F238E27FC236}">
                <a16:creationId xmlns:a16="http://schemas.microsoft.com/office/drawing/2014/main" id="{664A9266-45CF-37E2-974A-D189CD929D51}"/>
              </a:ext>
            </a:extLst>
          </p:cNvPr>
          <p:cNvPicPr/>
          <p:nvPr/>
        </p:nvPicPr>
        <p:blipFill>
          <a:blip r:embed="rId2"/>
          <a:srcRect/>
          <a:stretch>
            <a:fillRect/>
          </a:stretch>
        </p:blipFill>
        <p:spPr>
          <a:xfrm>
            <a:off x="9249386" y="23860"/>
            <a:ext cx="2921635" cy="1155065"/>
          </a:xfrm>
          <a:prstGeom prst="rect">
            <a:avLst/>
          </a:prstGeom>
          <a:ln/>
        </p:spPr>
      </p:pic>
      <p:pic>
        <p:nvPicPr>
          <p:cNvPr id="6" name="Picture 5">
            <a:extLst>
              <a:ext uri="{FF2B5EF4-FFF2-40B4-BE49-F238E27FC236}">
                <a16:creationId xmlns:a16="http://schemas.microsoft.com/office/drawing/2014/main" id="{70FC0CAB-C663-8030-B849-A7758D6E9B0C}"/>
              </a:ext>
            </a:extLst>
          </p:cNvPr>
          <p:cNvPicPr>
            <a:picLocks noChangeAspect="1"/>
          </p:cNvPicPr>
          <p:nvPr/>
        </p:nvPicPr>
        <p:blipFill>
          <a:blip r:embed="rId3">
            <a:extLst>
              <a:ext uri="{28A0092B-C50C-407E-A947-70E740481C1C}">
                <a14:useLocalDpi xmlns:a14="http://schemas.microsoft.com/office/drawing/2010/main" val="0"/>
              </a:ext>
            </a:extLst>
          </a:blip>
          <a:srcRect l="27125" t="33779" r="32125" b="31102"/>
          <a:stretch/>
        </p:blipFill>
        <p:spPr>
          <a:xfrm>
            <a:off x="4080803" y="1178925"/>
            <a:ext cx="8111197" cy="5392615"/>
          </a:xfrm>
          <a:prstGeom prst="rect">
            <a:avLst/>
          </a:prstGeom>
        </p:spPr>
      </p:pic>
      <p:sp>
        <p:nvSpPr>
          <p:cNvPr id="5" name="Slide Number Placeholder 4"/>
          <p:cNvSpPr>
            <a:spLocks noGrp="1"/>
          </p:cNvSpPr>
          <p:nvPr>
            <p:ph type="sldNum" sz="quarter" idx="12"/>
          </p:nvPr>
        </p:nvSpPr>
        <p:spPr/>
        <p:txBody>
          <a:bodyPr/>
          <a:lstStyle/>
          <a:p>
            <a:fld id="{2980B001-E400-4EE6-BBEB-8763B5B5593A}" type="slidenum">
              <a:rPr lang="en-IN" smtClean="0"/>
              <a:t>60</a:t>
            </a:fld>
            <a:endParaRPr lang="en-IN"/>
          </a:p>
        </p:txBody>
      </p:sp>
    </p:spTree>
    <p:extLst>
      <p:ext uri="{BB962C8B-B14F-4D97-AF65-F5344CB8AC3E}">
        <p14:creationId xmlns:p14="http://schemas.microsoft.com/office/powerpoint/2010/main" val="3171020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678C4-54D7-75D2-BE71-5226739FB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19F16-EC87-A83F-C83B-421F347732DA}"/>
              </a:ext>
            </a:extLst>
          </p:cNvPr>
          <p:cNvSpPr>
            <a:spLocks noGrp="1"/>
          </p:cNvSpPr>
          <p:nvPr>
            <p:ph type="title"/>
          </p:nvPr>
        </p:nvSpPr>
        <p:spPr>
          <a:xfrm>
            <a:off x="274320" y="365125"/>
            <a:ext cx="11079480" cy="975995"/>
          </a:xfrm>
        </p:spPr>
        <p:txBody>
          <a:bodyPr>
            <a:normAutofit/>
          </a:bodyPr>
          <a:lstStyle/>
          <a:p>
            <a:r>
              <a:rPr lang="en-US" sz="4000" b="1" dirty="0"/>
              <a:t>How Elastic Container Service Works?</a:t>
            </a:r>
            <a:endParaRPr lang="en-IN" sz="4000" b="1" dirty="0"/>
          </a:p>
        </p:txBody>
      </p:sp>
      <p:sp>
        <p:nvSpPr>
          <p:cNvPr id="3" name="Content Placeholder 2">
            <a:extLst>
              <a:ext uri="{FF2B5EF4-FFF2-40B4-BE49-F238E27FC236}">
                <a16:creationId xmlns:a16="http://schemas.microsoft.com/office/drawing/2014/main" id="{9F909A3E-B374-F0AE-8F00-1A538AA3D1CD}"/>
              </a:ext>
            </a:extLst>
          </p:cNvPr>
          <p:cNvSpPr>
            <a:spLocks noGrp="1"/>
          </p:cNvSpPr>
          <p:nvPr>
            <p:ph idx="1"/>
          </p:nvPr>
        </p:nvSpPr>
        <p:spPr>
          <a:xfrm>
            <a:off x="274320" y="1341120"/>
            <a:ext cx="11765280" cy="5151755"/>
          </a:xfrm>
        </p:spPr>
        <p:txBody>
          <a:bodyPr>
            <a:normAutofit fontScale="92500"/>
          </a:bodyPr>
          <a:lstStyle/>
          <a:p>
            <a:pPr algn="just"/>
            <a:r>
              <a:rPr lang="en-US" b="1" dirty="0"/>
              <a:t>Container: </a:t>
            </a:r>
            <a:r>
              <a:rPr lang="en-US" dirty="0"/>
              <a:t>A container is a package that holds an application and everything dependencies, libraries, etc. the application requires to run. In other words, it is a </a:t>
            </a:r>
            <a:r>
              <a:rPr lang="en-US" b="1" dirty="0"/>
              <a:t>portable software package </a:t>
            </a:r>
            <a:r>
              <a:rPr lang="en-US" dirty="0"/>
              <a:t>that includes everything needed to run an application (Code, Runtime, Libraries, Dependencies). Containers are independent of the underlying operating system and hence container applications are fairly portable, flexible, and scalable. This ensures the application will run always as expected irrespective of the system and environment in which a container is run.</a:t>
            </a:r>
          </a:p>
          <a:p>
            <a:pPr algn="just"/>
            <a:r>
              <a:rPr lang="en-US" b="1" dirty="0"/>
              <a:t>Docker: </a:t>
            </a:r>
            <a:r>
              <a:rPr lang="en-US" dirty="0"/>
              <a:t>Docker is an </a:t>
            </a:r>
            <a:r>
              <a:rPr lang="en-US" b="1" dirty="0"/>
              <a:t>open-source containerization platform </a:t>
            </a:r>
            <a:r>
              <a:rPr lang="en-US" dirty="0"/>
              <a:t>that allows developers to package applications with all dependencies into a single portable container. These containers can then be deployed on AWS, local servers, or any cloud platform</a:t>
            </a:r>
          </a:p>
          <a:p>
            <a:pPr algn="just"/>
            <a:r>
              <a:rPr lang="en-US" b="1" dirty="0"/>
              <a:t>Cluster: </a:t>
            </a:r>
            <a:r>
              <a:rPr lang="en-US" dirty="0"/>
              <a:t>A logic group of EC2 instances running as a single application.</a:t>
            </a:r>
          </a:p>
          <a:p>
            <a:pPr algn="just"/>
            <a:r>
              <a:rPr lang="en-US" b="1" dirty="0"/>
              <a:t>Container Instance: </a:t>
            </a:r>
            <a:r>
              <a:rPr lang="en-US" dirty="0"/>
              <a:t>Each EC2 in an ECS Cluster is called a container instance.</a:t>
            </a:r>
            <a:endParaRPr lang="en-IN" dirty="0"/>
          </a:p>
        </p:txBody>
      </p:sp>
      <p:pic>
        <p:nvPicPr>
          <p:cNvPr id="4" name="image3.png">
            <a:extLst>
              <a:ext uri="{FF2B5EF4-FFF2-40B4-BE49-F238E27FC236}">
                <a16:creationId xmlns:a16="http://schemas.microsoft.com/office/drawing/2014/main" id="{74ECCD71-65BD-FA21-F9DC-05603BEB5E63}"/>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61</a:t>
            </a:fld>
            <a:endParaRPr lang="en-IN"/>
          </a:p>
        </p:txBody>
      </p:sp>
    </p:spTree>
    <p:extLst>
      <p:ext uri="{BB962C8B-B14F-4D97-AF65-F5344CB8AC3E}">
        <p14:creationId xmlns:p14="http://schemas.microsoft.com/office/powerpoint/2010/main" val="3025465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BE8A0-0D76-1E3D-67D6-44CB84EBD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86187F-D008-FB29-68C0-62217F697B7D}"/>
              </a:ext>
            </a:extLst>
          </p:cNvPr>
          <p:cNvSpPr>
            <a:spLocks noGrp="1"/>
          </p:cNvSpPr>
          <p:nvPr>
            <p:ph type="title"/>
          </p:nvPr>
        </p:nvSpPr>
        <p:spPr>
          <a:xfrm>
            <a:off x="274320" y="365125"/>
            <a:ext cx="11079480" cy="975995"/>
          </a:xfrm>
        </p:spPr>
        <p:txBody>
          <a:bodyPr>
            <a:normAutofit/>
          </a:bodyPr>
          <a:lstStyle/>
          <a:p>
            <a:r>
              <a:rPr lang="en-US" sz="4000" b="1" dirty="0"/>
              <a:t>Features of ECS</a:t>
            </a:r>
            <a:endParaRPr lang="en-IN" sz="4000" b="1" dirty="0"/>
          </a:p>
        </p:txBody>
      </p:sp>
      <p:sp>
        <p:nvSpPr>
          <p:cNvPr id="3" name="Content Placeholder 2">
            <a:extLst>
              <a:ext uri="{FF2B5EF4-FFF2-40B4-BE49-F238E27FC236}">
                <a16:creationId xmlns:a16="http://schemas.microsoft.com/office/drawing/2014/main" id="{2C89E1D2-492E-17D9-2EF0-FCC9E47EDCE4}"/>
              </a:ext>
            </a:extLst>
          </p:cNvPr>
          <p:cNvSpPr>
            <a:spLocks noGrp="1"/>
          </p:cNvSpPr>
          <p:nvPr>
            <p:ph idx="1"/>
          </p:nvPr>
        </p:nvSpPr>
        <p:spPr>
          <a:xfrm>
            <a:off x="274320" y="1341120"/>
            <a:ext cx="11765280" cy="5151755"/>
          </a:xfrm>
        </p:spPr>
        <p:txBody>
          <a:bodyPr>
            <a:normAutofit/>
          </a:bodyPr>
          <a:lstStyle/>
          <a:p>
            <a:pPr marL="0" indent="0" algn="just">
              <a:buNone/>
            </a:pPr>
            <a:r>
              <a:rPr lang="en-US" dirty="0"/>
              <a:t>Some of the features of ECS are listed below:</a:t>
            </a:r>
          </a:p>
          <a:p>
            <a:pPr algn="just"/>
            <a:r>
              <a:rPr lang="en-US" dirty="0"/>
              <a:t>Removes the need for users to manage their CPU type cluster the management system by interacting with AWS </a:t>
            </a:r>
            <a:r>
              <a:rPr lang="en-US" dirty="0" err="1"/>
              <a:t>Fargate</a:t>
            </a:r>
            <a:r>
              <a:rPr lang="en-US" dirty="0"/>
              <a:t>.</a:t>
            </a:r>
          </a:p>
          <a:p>
            <a:pPr algn="just"/>
            <a:r>
              <a:rPr lang="en-US" dirty="0"/>
              <a:t>Allows seamless deployment of container-based applications. This can be scheduled or done by simple API calls.</a:t>
            </a:r>
          </a:p>
          <a:p>
            <a:pPr algn="just"/>
            <a:r>
              <a:rPr lang="en-US" dirty="0"/>
              <a:t>AWS ECS takes care of the management and monitoring of the application cluster.</a:t>
            </a:r>
          </a:p>
          <a:p>
            <a:pPr algn="just"/>
            <a:r>
              <a:rPr lang="en-US" dirty="0"/>
              <a:t>Amazon ECS is region specific. This means that a cluster can only scale up/down (start-up or shut-down container instances) in a single region.</a:t>
            </a:r>
          </a:p>
          <a:p>
            <a:pPr algn="just"/>
            <a:r>
              <a:rPr lang="en-US" dirty="0"/>
              <a:t>Clusters are dynamically scalable.</a:t>
            </a:r>
            <a:endParaRPr lang="en-IN" dirty="0"/>
          </a:p>
        </p:txBody>
      </p:sp>
      <p:pic>
        <p:nvPicPr>
          <p:cNvPr id="4" name="image3.png">
            <a:extLst>
              <a:ext uri="{FF2B5EF4-FFF2-40B4-BE49-F238E27FC236}">
                <a16:creationId xmlns:a16="http://schemas.microsoft.com/office/drawing/2014/main" id="{E5BC0BB8-C176-860C-58BD-EA47EF4AB947}"/>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62</a:t>
            </a:fld>
            <a:endParaRPr lang="en-IN"/>
          </a:p>
        </p:txBody>
      </p:sp>
    </p:spTree>
    <p:extLst>
      <p:ext uri="{BB962C8B-B14F-4D97-AF65-F5344CB8AC3E}">
        <p14:creationId xmlns:p14="http://schemas.microsoft.com/office/powerpoint/2010/main" val="12179391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5F345-56CE-6D89-CA50-199415E4B3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C19A53-C443-2D3F-AABB-537BDF9426D4}"/>
              </a:ext>
            </a:extLst>
          </p:cNvPr>
          <p:cNvSpPr>
            <a:spLocks noGrp="1"/>
          </p:cNvSpPr>
          <p:nvPr>
            <p:ph type="title"/>
          </p:nvPr>
        </p:nvSpPr>
        <p:spPr>
          <a:xfrm>
            <a:off x="274320" y="365125"/>
            <a:ext cx="11079480" cy="975995"/>
          </a:xfrm>
        </p:spPr>
        <p:txBody>
          <a:bodyPr>
            <a:normAutofit/>
          </a:bodyPr>
          <a:lstStyle/>
          <a:p>
            <a:r>
              <a:rPr lang="en-US" sz="4000" b="1" dirty="0"/>
              <a:t>Advantages of ECS</a:t>
            </a:r>
            <a:endParaRPr lang="en-IN" sz="4000" b="1" dirty="0"/>
          </a:p>
        </p:txBody>
      </p:sp>
      <p:sp>
        <p:nvSpPr>
          <p:cNvPr id="3" name="Content Placeholder 2">
            <a:extLst>
              <a:ext uri="{FF2B5EF4-FFF2-40B4-BE49-F238E27FC236}">
                <a16:creationId xmlns:a16="http://schemas.microsoft.com/office/drawing/2014/main" id="{C19240CB-4861-8375-8524-3FDD29156287}"/>
              </a:ext>
            </a:extLst>
          </p:cNvPr>
          <p:cNvSpPr>
            <a:spLocks noGrp="1"/>
          </p:cNvSpPr>
          <p:nvPr>
            <p:ph idx="1"/>
          </p:nvPr>
        </p:nvSpPr>
        <p:spPr>
          <a:xfrm>
            <a:off x="274320" y="1341120"/>
            <a:ext cx="11765280" cy="5151755"/>
          </a:xfrm>
        </p:spPr>
        <p:txBody>
          <a:bodyPr>
            <a:normAutofit/>
          </a:bodyPr>
          <a:lstStyle/>
          <a:p>
            <a:pPr marL="0" indent="0" algn="just">
              <a:buNone/>
            </a:pPr>
            <a:r>
              <a:rPr lang="en-US" dirty="0"/>
              <a:t>Here are some advantages of ECS:</a:t>
            </a:r>
          </a:p>
          <a:p>
            <a:pPr algn="just"/>
            <a:r>
              <a:rPr lang="en-US" b="1" dirty="0"/>
              <a:t>Scalability</a:t>
            </a:r>
            <a:r>
              <a:rPr lang="en-US" dirty="0"/>
              <a:t>: ECS automatically scales your applications based on demand, allowing you to easily handle changes in traffic or workload.</a:t>
            </a:r>
          </a:p>
          <a:p>
            <a:pPr algn="just"/>
            <a:r>
              <a:rPr lang="en-US" b="1" dirty="0"/>
              <a:t>High availability</a:t>
            </a:r>
            <a:r>
              <a:rPr lang="en-US" dirty="0"/>
              <a:t>: ECS provides built-in availability and fault tolerance, ensuring that your applications are always up and running.</a:t>
            </a:r>
          </a:p>
          <a:p>
            <a:pPr algn="just"/>
            <a:r>
              <a:rPr lang="en-US" b="1" dirty="0"/>
              <a:t>Cost-effective</a:t>
            </a:r>
            <a:r>
              <a:rPr lang="en-US" dirty="0"/>
              <a:t>: ECS enables you to optimize your infrastructure costs by scaling resources based on demand and only paying for what you use.</a:t>
            </a:r>
          </a:p>
          <a:p>
            <a:pPr algn="just"/>
            <a:r>
              <a:rPr lang="en-US" b="1" dirty="0"/>
              <a:t>Integration</a:t>
            </a:r>
            <a:r>
              <a:rPr lang="en-US" dirty="0"/>
              <a:t>: ECS integrates with other AWS services such as Amazon ECR, AWS </a:t>
            </a:r>
            <a:r>
              <a:rPr lang="en-US" dirty="0" err="1"/>
              <a:t>Fargate</a:t>
            </a:r>
            <a:r>
              <a:rPr lang="en-US" dirty="0"/>
              <a:t>, Amazon CloudWatch, and AWS IAM.</a:t>
            </a:r>
          </a:p>
          <a:p>
            <a:pPr algn="just"/>
            <a:r>
              <a:rPr lang="en-US" b="1" dirty="0"/>
              <a:t>Security</a:t>
            </a:r>
            <a:r>
              <a:rPr lang="en-US" dirty="0"/>
              <a:t>: ECS provides a secure environment to run your applications, with features such as IAM roles for tasks, VPC isolation, and encryption at rest.</a:t>
            </a:r>
            <a:endParaRPr lang="en-IN" dirty="0"/>
          </a:p>
        </p:txBody>
      </p:sp>
      <p:pic>
        <p:nvPicPr>
          <p:cNvPr id="4" name="image3.png">
            <a:extLst>
              <a:ext uri="{FF2B5EF4-FFF2-40B4-BE49-F238E27FC236}">
                <a16:creationId xmlns:a16="http://schemas.microsoft.com/office/drawing/2014/main" id="{FDE0B230-77A9-A949-5BC3-CFFCE948C5CA}"/>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63</a:t>
            </a:fld>
            <a:endParaRPr lang="en-IN"/>
          </a:p>
        </p:txBody>
      </p:sp>
    </p:spTree>
    <p:extLst>
      <p:ext uri="{BB962C8B-B14F-4D97-AF65-F5344CB8AC3E}">
        <p14:creationId xmlns:p14="http://schemas.microsoft.com/office/powerpoint/2010/main" val="959644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AEE32-7B9F-C3FB-921A-2AA9C1C42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5464C1-F045-694F-DABF-16630B1A7102}"/>
              </a:ext>
            </a:extLst>
          </p:cNvPr>
          <p:cNvSpPr>
            <a:spLocks noGrp="1"/>
          </p:cNvSpPr>
          <p:nvPr>
            <p:ph type="title"/>
          </p:nvPr>
        </p:nvSpPr>
        <p:spPr>
          <a:xfrm>
            <a:off x="274320" y="113395"/>
            <a:ext cx="11079480" cy="648606"/>
          </a:xfrm>
        </p:spPr>
        <p:txBody>
          <a:bodyPr>
            <a:normAutofit/>
          </a:bodyPr>
          <a:lstStyle/>
          <a:p>
            <a:r>
              <a:rPr lang="pt-BR" sz="4000" b="1" dirty="0">
                <a:solidFill>
                  <a:schemeClr val="accent5">
                    <a:lumMod val="75000"/>
                  </a:schemeClr>
                </a:solidFill>
              </a:rPr>
              <a:t>Amazon Elastic Kubernetes Service(EKS)</a:t>
            </a:r>
            <a:endParaRPr lang="en-IN" sz="4000" b="1" dirty="0">
              <a:solidFill>
                <a:schemeClr val="accent5">
                  <a:lumMod val="75000"/>
                </a:schemeClr>
              </a:solidFill>
            </a:endParaRPr>
          </a:p>
        </p:txBody>
      </p:sp>
      <p:sp>
        <p:nvSpPr>
          <p:cNvPr id="3" name="Content Placeholder 2">
            <a:extLst>
              <a:ext uri="{FF2B5EF4-FFF2-40B4-BE49-F238E27FC236}">
                <a16:creationId xmlns:a16="http://schemas.microsoft.com/office/drawing/2014/main" id="{C97DE774-C3F8-F7EB-D19D-FA10813293FD}"/>
              </a:ext>
            </a:extLst>
          </p:cNvPr>
          <p:cNvSpPr>
            <a:spLocks noGrp="1"/>
          </p:cNvSpPr>
          <p:nvPr>
            <p:ph idx="1"/>
          </p:nvPr>
        </p:nvSpPr>
        <p:spPr>
          <a:xfrm>
            <a:off x="274320" y="762002"/>
            <a:ext cx="4016326" cy="5730874"/>
          </a:xfrm>
        </p:spPr>
        <p:txBody>
          <a:bodyPr>
            <a:normAutofit/>
          </a:bodyPr>
          <a:lstStyle/>
          <a:p>
            <a:r>
              <a:rPr lang="en-US" sz="2000" dirty="0"/>
              <a:t>Amazon Elastic Kubernetes Service(EKS) is a fully managed service that you can use to run Kubernetes on Amazon Web Service. </a:t>
            </a:r>
          </a:p>
          <a:p>
            <a:r>
              <a:rPr lang="en-US" sz="2000" dirty="0"/>
              <a:t>Kubernetes is open-source software/platform that enables you to install and manage applications at a high scale. It manages </a:t>
            </a:r>
            <a:r>
              <a:rPr lang="en-US" sz="2000" b="1" dirty="0"/>
              <a:t>large-scale deployments of containers</a:t>
            </a:r>
            <a:r>
              <a:rPr lang="en-US" sz="2000" dirty="0"/>
              <a:t> across multiple machines. </a:t>
            </a:r>
            <a:r>
              <a:rPr lang="en-US" sz="2000" b="1" i="0" dirty="0">
                <a:effectLst/>
              </a:rPr>
              <a:t>It </a:t>
            </a:r>
            <a:r>
              <a:rPr lang="en-US" sz="2000" b="1" i="0" dirty="0">
                <a:solidFill>
                  <a:srgbClr val="0F141A"/>
                </a:solidFill>
                <a:effectLst/>
              </a:rPr>
              <a:t>automates the management, scaling, and deployment of containerized applications</a:t>
            </a:r>
            <a:r>
              <a:rPr lang="en-US" sz="2000" b="0" i="0" dirty="0">
                <a:solidFill>
                  <a:srgbClr val="0F141A"/>
                </a:solidFill>
                <a:effectLst/>
              </a:rPr>
              <a:t>. </a:t>
            </a:r>
            <a:r>
              <a:rPr lang="en-US" sz="2000" dirty="0"/>
              <a:t> </a:t>
            </a:r>
          </a:p>
          <a:p>
            <a:pPr marL="0" indent="0">
              <a:buNone/>
            </a:pPr>
            <a:endParaRPr lang="en-IN" sz="2000" dirty="0"/>
          </a:p>
        </p:txBody>
      </p:sp>
      <p:pic>
        <p:nvPicPr>
          <p:cNvPr id="4" name="image3.png">
            <a:extLst>
              <a:ext uri="{FF2B5EF4-FFF2-40B4-BE49-F238E27FC236}">
                <a16:creationId xmlns:a16="http://schemas.microsoft.com/office/drawing/2014/main" id="{99C0776E-0CA2-5B5F-E0F3-3720F7FAC583}"/>
              </a:ext>
            </a:extLst>
          </p:cNvPr>
          <p:cNvPicPr/>
          <p:nvPr/>
        </p:nvPicPr>
        <p:blipFill>
          <a:blip r:embed="rId2"/>
          <a:srcRect/>
          <a:stretch>
            <a:fillRect/>
          </a:stretch>
        </p:blipFill>
        <p:spPr>
          <a:xfrm>
            <a:off x="9249386" y="23860"/>
            <a:ext cx="2921635" cy="1155065"/>
          </a:xfrm>
          <a:prstGeom prst="rect">
            <a:avLst/>
          </a:prstGeom>
          <a:ln/>
        </p:spPr>
      </p:pic>
      <p:pic>
        <p:nvPicPr>
          <p:cNvPr id="6" name="Picture 5">
            <a:extLst>
              <a:ext uri="{FF2B5EF4-FFF2-40B4-BE49-F238E27FC236}">
                <a16:creationId xmlns:a16="http://schemas.microsoft.com/office/drawing/2014/main" id="{95FAE40E-DA44-39F1-7E4D-8AC39E0F1D9E}"/>
              </a:ext>
            </a:extLst>
          </p:cNvPr>
          <p:cNvPicPr>
            <a:picLocks noChangeAspect="1"/>
          </p:cNvPicPr>
          <p:nvPr/>
        </p:nvPicPr>
        <p:blipFill>
          <a:blip r:embed="rId3">
            <a:extLst>
              <a:ext uri="{28A0092B-C50C-407E-A947-70E740481C1C}">
                <a14:useLocalDpi xmlns:a14="http://schemas.microsoft.com/office/drawing/2010/main" val="0"/>
              </a:ext>
            </a:extLst>
          </a:blip>
          <a:srcRect l="27375" t="39550" r="33625" b="25322"/>
          <a:stretch/>
        </p:blipFill>
        <p:spPr>
          <a:xfrm>
            <a:off x="4461803" y="1467461"/>
            <a:ext cx="7621004" cy="4722324"/>
          </a:xfrm>
          <a:prstGeom prst="rect">
            <a:avLst/>
          </a:prstGeom>
        </p:spPr>
      </p:pic>
      <p:sp>
        <p:nvSpPr>
          <p:cNvPr id="5" name="Slide Number Placeholder 4"/>
          <p:cNvSpPr>
            <a:spLocks noGrp="1"/>
          </p:cNvSpPr>
          <p:nvPr>
            <p:ph type="sldNum" sz="quarter" idx="12"/>
          </p:nvPr>
        </p:nvSpPr>
        <p:spPr/>
        <p:txBody>
          <a:bodyPr/>
          <a:lstStyle/>
          <a:p>
            <a:fld id="{2980B001-E400-4EE6-BBEB-8763B5B5593A}" type="slidenum">
              <a:rPr lang="en-IN" smtClean="0"/>
              <a:t>64</a:t>
            </a:fld>
            <a:endParaRPr lang="en-IN"/>
          </a:p>
        </p:txBody>
      </p:sp>
    </p:spTree>
    <p:extLst>
      <p:ext uri="{BB962C8B-B14F-4D97-AF65-F5344CB8AC3E}">
        <p14:creationId xmlns:p14="http://schemas.microsoft.com/office/powerpoint/2010/main" val="25745821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87F9-B920-410C-C109-0A49D7333B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5B978-0D08-9DB6-D727-9F31D0E6873F}"/>
              </a:ext>
            </a:extLst>
          </p:cNvPr>
          <p:cNvSpPr>
            <a:spLocks noGrp="1"/>
          </p:cNvSpPr>
          <p:nvPr>
            <p:ph type="title"/>
          </p:nvPr>
        </p:nvSpPr>
        <p:spPr>
          <a:xfrm>
            <a:off x="274320" y="365125"/>
            <a:ext cx="11079480" cy="975995"/>
          </a:xfrm>
        </p:spPr>
        <p:txBody>
          <a:bodyPr>
            <a:normAutofit/>
          </a:bodyPr>
          <a:lstStyle/>
          <a:p>
            <a:r>
              <a:rPr lang="pt-BR" sz="4000" b="1" dirty="0"/>
              <a:t>Benefits of Amazon EKS</a:t>
            </a:r>
            <a:endParaRPr lang="en-IN" sz="4000" b="1" dirty="0"/>
          </a:p>
        </p:txBody>
      </p:sp>
      <p:sp>
        <p:nvSpPr>
          <p:cNvPr id="3" name="Content Placeholder 2">
            <a:extLst>
              <a:ext uri="{FF2B5EF4-FFF2-40B4-BE49-F238E27FC236}">
                <a16:creationId xmlns:a16="http://schemas.microsoft.com/office/drawing/2014/main" id="{8F43BCB5-A875-576A-4A0B-E2A8F862216A}"/>
              </a:ext>
            </a:extLst>
          </p:cNvPr>
          <p:cNvSpPr>
            <a:spLocks noGrp="1"/>
          </p:cNvSpPr>
          <p:nvPr>
            <p:ph idx="1"/>
          </p:nvPr>
        </p:nvSpPr>
        <p:spPr>
          <a:xfrm>
            <a:off x="274320" y="1178926"/>
            <a:ext cx="11765280" cy="5313950"/>
          </a:xfrm>
        </p:spPr>
        <p:txBody>
          <a:bodyPr>
            <a:normAutofit fontScale="92500" lnSpcReduction="20000"/>
          </a:bodyPr>
          <a:lstStyle/>
          <a:p>
            <a:pPr algn="just"/>
            <a:r>
              <a:rPr lang="en-US" dirty="0"/>
              <a:t>Amazon Elastic Kubernetes Service (EKS) provides a </a:t>
            </a:r>
            <a:r>
              <a:rPr lang="en-US" b="1" dirty="0"/>
              <a:t>highly scalable and very secure way to run Kubernetes in the cloud</a:t>
            </a:r>
            <a:r>
              <a:rPr lang="en-US" dirty="0"/>
              <a:t>. </a:t>
            </a:r>
          </a:p>
          <a:p>
            <a:pPr algn="just"/>
            <a:r>
              <a:rPr lang="en-US" dirty="0"/>
              <a:t>One of the key benefits of Amazon EKS is its seamless </a:t>
            </a:r>
            <a:r>
              <a:rPr lang="en-US" b="1" dirty="0"/>
              <a:t>integration with other AWS services. </a:t>
            </a:r>
            <a:r>
              <a:rPr lang="en-US" dirty="0"/>
              <a:t>This ensures that your applications can </a:t>
            </a:r>
            <a:r>
              <a:rPr lang="en-US" b="1" dirty="0"/>
              <a:t>leverage the powerful ecosystem of AWS without complex configurations</a:t>
            </a:r>
            <a:r>
              <a:rPr lang="en-US" dirty="0"/>
              <a:t>. </a:t>
            </a:r>
          </a:p>
          <a:p>
            <a:pPr algn="just"/>
            <a:r>
              <a:rPr lang="en-US" dirty="0"/>
              <a:t>EKS also make sure of the heavy lifting in terms of managing the Kubernetes control plane which is automatically distributed across multiple availability zones. This enhances the availability and fault tolerance of your workloads. </a:t>
            </a:r>
          </a:p>
          <a:p>
            <a:pPr algn="just"/>
            <a:r>
              <a:rPr lang="en-US" b="1" dirty="0"/>
              <a:t>Auto-scaling and scalability features </a:t>
            </a:r>
            <a:r>
              <a:rPr lang="en-US" dirty="0"/>
              <a:t>of K8s let your cluster dynamically adjust based on the demand making it an ideal solution for applications that experience variable traffic patterns</a:t>
            </a:r>
          </a:p>
          <a:p>
            <a:pPr algn="just"/>
            <a:r>
              <a:rPr lang="en-US" dirty="0"/>
              <a:t>At the End </a:t>
            </a:r>
            <a:r>
              <a:rPr lang="en-US" b="1" dirty="0"/>
              <a:t>EKS provides multi-region support </a:t>
            </a:r>
            <a:r>
              <a:rPr lang="en-US" dirty="0"/>
              <a:t>which Let you to </a:t>
            </a:r>
            <a:r>
              <a:rPr lang="en-US" b="1" dirty="0"/>
              <a:t>deploy your Kubernetes applications across different regions</a:t>
            </a:r>
            <a:r>
              <a:rPr lang="en-US" dirty="0"/>
              <a:t> for disaster recovery and high availability.</a:t>
            </a:r>
          </a:p>
          <a:p>
            <a:pPr algn="just"/>
            <a:r>
              <a:rPr lang="en-US" dirty="0"/>
              <a:t> The open-source nature of Kubernetes means that Amazon EKS is compatible with existing Kubernetes tooling making it easy to migrate workloads.</a:t>
            </a:r>
            <a:endParaRPr lang="en-IN" dirty="0"/>
          </a:p>
        </p:txBody>
      </p:sp>
      <p:pic>
        <p:nvPicPr>
          <p:cNvPr id="4" name="image3.png">
            <a:extLst>
              <a:ext uri="{FF2B5EF4-FFF2-40B4-BE49-F238E27FC236}">
                <a16:creationId xmlns:a16="http://schemas.microsoft.com/office/drawing/2014/main" id="{22DAB151-9A01-749E-2891-A758CCFD8EF1}"/>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65</a:t>
            </a:fld>
            <a:endParaRPr lang="en-IN"/>
          </a:p>
        </p:txBody>
      </p:sp>
    </p:spTree>
    <p:extLst>
      <p:ext uri="{BB962C8B-B14F-4D97-AF65-F5344CB8AC3E}">
        <p14:creationId xmlns:p14="http://schemas.microsoft.com/office/powerpoint/2010/main" val="2097359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241A9-F492-64BC-DBEA-4C01B07C1C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42589-7DB7-42BB-A114-C5F170695520}"/>
              </a:ext>
            </a:extLst>
          </p:cNvPr>
          <p:cNvSpPr>
            <a:spLocks noGrp="1"/>
          </p:cNvSpPr>
          <p:nvPr>
            <p:ph type="title"/>
          </p:nvPr>
        </p:nvSpPr>
        <p:spPr>
          <a:xfrm>
            <a:off x="274320" y="365125"/>
            <a:ext cx="11079480" cy="975995"/>
          </a:xfrm>
        </p:spPr>
        <p:txBody>
          <a:bodyPr>
            <a:normAutofit/>
          </a:bodyPr>
          <a:lstStyle/>
          <a:p>
            <a:r>
              <a:rPr lang="pt-BR" sz="4000" b="1" dirty="0"/>
              <a:t>Features of AWS EKS</a:t>
            </a:r>
            <a:endParaRPr lang="en-IN" sz="4000" b="1" dirty="0"/>
          </a:p>
        </p:txBody>
      </p:sp>
      <p:sp>
        <p:nvSpPr>
          <p:cNvPr id="3" name="Content Placeholder 2">
            <a:extLst>
              <a:ext uri="{FF2B5EF4-FFF2-40B4-BE49-F238E27FC236}">
                <a16:creationId xmlns:a16="http://schemas.microsoft.com/office/drawing/2014/main" id="{F999C8EF-AB10-7906-8587-304B86BC203E}"/>
              </a:ext>
            </a:extLst>
          </p:cNvPr>
          <p:cNvSpPr>
            <a:spLocks noGrp="1"/>
          </p:cNvSpPr>
          <p:nvPr>
            <p:ph idx="1"/>
          </p:nvPr>
        </p:nvSpPr>
        <p:spPr>
          <a:xfrm>
            <a:off x="274320" y="1178926"/>
            <a:ext cx="11765280" cy="5313950"/>
          </a:xfrm>
        </p:spPr>
        <p:txBody>
          <a:bodyPr>
            <a:normAutofit fontScale="92500" lnSpcReduction="20000"/>
          </a:bodyPr>
          <a:lstStyle/>
          <a:p>
            <a:pPr marL="0" indent="0" algn="just">
              <a:buNone/>
            </a:pPr>
            <a:r>
              <a:rPr lang="en-US" dirty="0"/>
              <a:t>Following are the Features of using Amazon EKS</a:t>
            </a:r>
          </a:p>
          <a:p>
            <a:pPr algn="just"/>
            <a:r>
              <a:rPr lang="en-US" b="1" dirty="0"/>
              <a:t>Managed Kubernetes Control Plane: </a:t>
            </a:r>
            <a:r>
              <a:rPr lang="en-US" dirty="0"/>
              <a:t>AWS automatically applies the latest patches and updates to the control plane keeping it secure and up to date with the latest Kubernetes versions. It make sure that control plane is distributed across multiple Availability Zones so that application should be highly available to us. </a:t>
            </a:r>
            <a:r>
              <a:rPr lang="en-US" b="1" dirty="0"/>
              <a:t>AWS takes care of control plane availability, scaling, and patching EKS runs across multiple AWS Availability Zones</a:t>
            </a:r>
            <a:r>
              <a:rPr lang="en-US" dirty="0"/>
              <a:t>.</a:t>
            </a:r>
          </a:p>
          <a:p>
            <a:pPr algn="just"/>
            <a:r>
              <a:rPr lang="en-US" b="1" dirty="0"/>
              <a:t>Native Kubernetes Compatibility: </a:t>
            </a:r>
            <a:r>
              <a:rPr lang="en-US" dirty="0"/>
              <a:t>Integrating EKS with any Kubernetes-native tools such as </a:t>
            </a:r>
            <a:r>
              <a:rPr lang="en-US" dirty="0" err="1"/>
              <a:t>kubectl</a:t>
            </a:r>
            <a:r>
              <a:rPr lang="en-US" dirty="0"/>
              <a:t>, Helm and more easily as EKS runs </a:t>
            </a:r>
            <a:r>
              <a:rPr lang="en-US" b="1" dirty="0"/>
              <a:t>upstream Kubernetes</a:t>
            </a:r>
            <a:r>
              <a:rPr lang="en-US" dirty="0"/>
              <a:t>, which means it follows the </a:t>
            </a:r>
            <a:r>
              <a:rPr lang="en-US" b="1" dirty="0"/>
              <a:t>same open-source Kubernetes standards</a:t>
            </a:r>
            <a:r>
              <a:rPr lang="en-US" dirty="0"/>
              <a:t> as any other Kubernetes environment. Because of this, users can seamlessly </a:t>
            </a:r>
            <a:r>
              <a:rPr lang="en-US" b="1" dirty="0"/>
              <a:t>integrate and migrate workloads</a:t>
            </a:r>
            <a:r>
              <a:rPr lang="en-US" dirty="0"/>
              <a:t> from other Kubernetes clusters without significant modifications.</a:t>
            </a:r>
          </a:p>
          <a:p>
            <a:pPr algn="just"/>
            <a:r>
              <a:rPr lang="en-US" b="1" dirty="0"/>
              <a:t>EKS Managed Node Groups: E</a:t>
            </a:r>
            <a:r>
              <a:rPr lang="en-US" dirty="0"/>
              <a:t>KS manages node updates and security patches keeping your worker nodes secure without manual intervention and can </a:t>
            </a:r>
            <a:r>
              <a:rPr lang="en-US" b="1" dirty="0"/>
              <a:t>automatically scale the number of worker nodes in response to application demands</a:t>
            </a:r>
            <a:r>
              <a:rPr lang="en-US" dirty="0"/>
              <a:t>, ensuring you have the right amount of compute power at all times.</a:t>
            </a:r>
            <a:endParaRPr lang="en-IN" dirty="0"/>
          </a:p>
        </p:txBody>
      </p:sp>
      <p:pic>
        <p:nvPicPr>
          <p:cNvPr id="4" name="image3.png">
            <a:extLst>
              <a:ext uri="{FF2B5EF4-FFF2-40B4-BE49-F238E27FC236}">
                <a16:creationId xmlns:a16="http://schemas.microsoft.com/office/drawing/2014/main" id="{168A1A3E-B4FC-078E-6634-156CF2B9970C}"/>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66</a:t>
            </a:fld>
            <a:endParaRPr lang="en-IN"/>
          </a:p>
        </p:txBody>
      </p:sp>
    </p:spTree>
    <p:extLst>
      <p:ext uri="{BB962C8B-B14F-4D97-AF65-F5344CB8AC3E}">
        <p14:creationId xmlns:p14="http://schemas.microsoft.com/office/powerpoint/2010/main" val="552167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10030-788A-A5DB-95A4-B93EBAAB40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D6B2E-3133-7843-5DCA-D8F721FFC09D}"/>
              </a:ext>
            </a:extLst>
          </p:cNvPr>
          <p:cNvSpPr>
            <a:spLocks noGrp="1"/>
          </p:cNvSpPr>
          <p:nvPr>
            <p:ph type="title"/>
          </p:nvPr>
        </p:nvSpPr>
        <p:spPr>
          <a:xfrm>
            <a:off x="274320" y="365125"/>
            <a:ext cx="11079480" cy="975995"/>
          </a:xfrm>
        </p:spPr>
        <p:txBody>
          <a:bodyPr>
            <a:normAutofit/>
          </a:bodyPr>
          <a:lstStyle/>
          <a:p>
            <a:r>
              <a:rPr lang="pt-BR" sz="4000" b="1" dirty="0"/>
              <a:t>Features of AWS EKS</a:t>
            </a:r>
            <a:endParaRPr lang="en-IN" sz="4000" b="1" dirty="0"/>
          </a:p>
        </p:txBody>
      </p:sp>
      <p:sp>
        <p:nvSpPr>
          <p:cNvPr id="3" name="Content Placeholder 2">
            <a:extLst>
              <a:ext uri="{FF2B5EF4-FFF2-40B4-BE49-F238E27FC236}">
                <a16:creationId xmlns:a16="http://schemas.microsoft.com/office/drawing/2014/main" id="{CE500C58-2E46-0A24-228B-5037395F138E}"/>
              </a:ext>
            </a:extLst>
          </p:cNvPr>
          <p:cNvSpPr>
            <a:spLocks noGrp="1"/>
          </p:cNvSpPr>
          <p:nvPr>
            <p:ph idx="1"/>
          </p:nvPr>
        </p:nvSpPr>
        <p:spPr>
          <a:xfrm>
            <a:off x="274320" y="1178926"/>
            <a:ext cx="11765280" cy="5313950"/>
          </a:xfrm>
        </p:spPr>
        <p:txBody>
          <a:bodyPr>
            <a:normAutofit/>
          </a:bodyPr>
          <a:lstStyle/>
          <a:p>
            <a:pPr algn="just"/>
            <a:r>
              <a:rPr lang="en-US" b="1" dirty="0"/>
              <a:t>Security and Compliance: </a:t>
            </a:r>
            <a:r>
              <a:rPr lang="en-US" dirty="0"/>
              <a:t>IAM Roles Feature allows Kubernetes service accounts to assume specific IAM roles giving you fine-grained permissions for your Kubernetes workloads.</a:t>
            </a:r>
          </a:p>
          <a:p>
            <a:pPr algn="just"/>
            <a:r>
              <a:rPr lang="en-US" b="1" dirty="0"/>
              <a:t>Hybrid and Multi-Cloud Support: </a:t>
            </a:r>
            <a:r>
              <a:rPr lang="en-US" dirty="0"/>
              <a:t>EKS can be deployed across different regions and used in combination with other cloud providers for a true multi-cloud strategy and can use EKS on AWS Outposts to brings native AWS Services to your on-premise environments.</a:t>
            </a:r>
            <a:endParaRPr lang="en-IN" dirty="0"/>
          </a:p>
        </p:txBody>
      </p:sp>
      <p:pic>
        <p:nvPicPr>
          <p:cNvPr id="4" name="image3.png">
            <a:extLst>
              <a:ext uri="{FF2B5EF4-FFF2-40B4-BE49-F238E27FC236}">
                <a16:creationId xmlns:a16="http://schemas.microsoft.com/office/drawing/2014/main" id="{11E5588F-2FD7-7A60-D837-33580043575E}"/>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67</a:t>
            </a:fld>
            <a:endParaRPr lang="en-IN"/>
          </a:p>
        </p:txBody>
      </p:sp>
    </p:spTree>
    <p:extLst>
      <p:ext uri="{BB962C8B-B14F-4D97-AF65-F5344CB8AC3E}">
        <p14:creationId xmlns:p14="http://schemas.microsoft.com/office/powerpoint/2010/main" val="286922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069EF-8359-8D55-338E-35A67DBB1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8ABE9-34FA-FA0D-DE99-E6FF9647200D}"/>
              </a:ext>
            </a:extLst>
          </p:cNvPr>
          <p:cNvSpPr>
            <a:spLocks noGrp="1"/>
          </p:cNvSpPr>
          <p:nvPr>
            <p:ph type="title"/>
          </p:nvPr>
        </p:nvSpPr>
        <p:spPr>
          <a:xfrm>
            <a:off x="274320" y="365125"/>
            <a:ext cx="11079480" cy="975995"/>
          </a:xfrm>
        </p:spPr>
        <p:txBody>
          <a:bodyPr>
            <a:normAutofit/>
          </a:bodyPr>
          <a:lstStyle/>
          <a:p>
            <a:r>
              <a:rPr lang="pt-BR" sz="4000" b="1" dirty="0">
                <a:solidFill>
                  <a:schemeClr val="accent5">
                    <a:lumMod val="75000"/>
                  </a:schemeClr>
                </a:solidFill>
              </a:rPr>
              <a:t>AWS Storage Services</a:t>
            </a:r>
            <a:endParaRPr lang="en-IN" sz="4000" b="1" dirty="0">
              <a:solidFill>
                <a:schemeClr val="accent5">
                  <a:lumMod val="75000"/>
                </a:schemeClr>
              </a:solidFill>
            </a:endParaRPr>
          </a:p>
        </p:txBody>
      </p:sp>
      <p:sp>
        <p:nvSpPr>
          <p:cNvPr id="3" name="Content Placeholder 2">
            <a:extLst>
              <a:ext uri="{FF2B5EF4-FFF2-40B4-BE49-F238E27FC236}">
                <a16:creationId xmlns:a16="http://schemas.microsoft.com/office/drawing/2014/main" id="{A3739DA1-14E8-0609-46A6-5532EAA88AD3}"/>
              </a:ext>
            </a:extLst>
          </p:cNvPr>
          <p:cNvSpPr>
            <a:spLocks noGrp="1"/>
          </p:cNvSpPr>
          <p:nvPr>
            <p:ph idx="1"/>
          </p:nvPr>
        </p:nvSpPr>
        <p:spPr>
          <a:xfrm>
            <a:off x="274320" y="1178926"/>
            <a:ext cx="11765280" cy="5313950"/>
          </a:xfrm>
        </p:spPr>
        <p:txBody>
          <a:bodyPr>
            <a:normAutofit/>
          </a:bodyPr>
          <a:lstStyle/>
          <a:p>
            <a:pPr marL="0" indent="0" algn="just">
              <a:buNone/>
            </a:pPr>
            <a:r>
              <a:rPr lang="en-US" dirty="0"/>
              <a:t>1. Block Storage</a:t>
            </a:r>
          </a:p>
          <a:p>
            <a:pPr algn="just"/>
            <a:r>
              <a:rPr lang="en-US" dirty="0"/>
              <a:t>Instance Store</a:t>
            </a:r>
          </a:p>
          <a:p>
            <a:pPr algn="just"/>
            <a:r>
              <a:rPr lang="en-US" dirty="0"/>
              <a:t>EBS</a:t>
            </a:r>
          </a:p>
          <a:p>
            <a:pPr marL="0" indent="0" algn="just">
              <a:buNone/>
            </a:pPr>
            <a:r>
              <a:rPr lang="en-US" dirty="0"/>
              <a:t>2. Object Storage</a:t>
            </a:r>
          </a:p>
          <a:p>
            <a:pPr algn="just"/>
            <a:r>
              <a:rPr lang="en-US" dirty="0"/>
              <a:t>S3</a:t>
            </a:r>
          </a:p>
          <a:p>
            <a:pPr marL="0" indent="0" algn="just">
              <a:buNone/>
            </a:pPr>
            <a:r>
              <a:rPr lang="en-US" dirty="0"/>
              <a:t>3. File Storage</a:t>
            </a:r>
          </a:p>
          <a:p>
            <a:pPr algn="just"/>
            <a:r>
              <a:rPr lang="en-US" dirty="0"/>
              <a:t>EFS/</a:t>
            </a:r>
            <a:r>
              <a:rPr lang="en-US" dirty="0" err="1"/>
              <a:t>FSx</a:t>
            </a:r>
            <a:endParaRPr lang="en-IN" dirty="0"/>
          </a:p>
        </p:txBody>
      </p:sp>
      <p:pic>
        <p:nvPicPr>
          <p:cNvPr id="4" name="image3.png">
            <a:extLst>
              <a:ext uri="{FF2B5EF4-FFF2-40B4-BE49-F238E27FC236}">
                <a16:creationId xmlns:a16="http://schemas.microsoft.com/office/drawing/2014/main" id="{4E73B7C0-EA63-36F5-5333-6347A5FCEEEA}"/>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68</a:t>
            </a:fld>
            <a:endParaRPr lang="en-IN"/>
          </a:p>
        </p:txBody>
      </p:sp>
    </p:spTree>
    <p:extLst>
      <p:ext uri="{BB962C8B-B14F-4D97-AF65-F5344CB8AC3E}">
        <p14:creationId xmlns:p14="http://schemas.microsoft.com/office/powerpoint/2010/main" val="3332478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150F0-1CC3-0F34-FBC8-ACE4FA482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AC0B55-DDE9-EC44-8140-9D96DB083314}"/>
              </a:ext>
            </a:extLst>
          </p:cNvPr>
          <p:cNvSpPr>
            <a:spLocks noGrp="1"/>
          </p:cNvSpPr>
          <p:nvPr>
            <p:ph type="title"/>
          </p:nvPr>
        </p:nvSpPr>
        <p:spPr>
          <a:xfrm>
            <a:off x="274320" y="365125"/>
            <a:ext cx="11079480" cy="975995"/>
          </a:xfrm>
        </p:spPr>
        <p:txBody>
          <a:bodyPr>
            <a:normAutofit/>
          </a:bodyPr>
          <a:lstStyle/>
          <a:p>
            <a:r>
              <a:rPr lang="pt-BR" sz="4000" b="1" dirty="0">
                <a:solidFill>
                  <a:schemeClr val="accent5">
                    <a:lumMod val="75000"/>
                  </a:schemeClr>
                </a:solidFill>
              </a:rPr>
              <a:t>AWS Storage Services</a:t>
            </a:r>
            <a:endParaRPr lang="en-IN" sz="4000" b="1" dirty="0">
              <a:solidFill>
                <a:schemeClr val="accent5">
                  <a:lumMod val="75000"/>
                </a:schemeClr>
              </a:solidFill>
            </a:endParaRPr>
          </a:p>
        </p:txBody>
      </p:sp>
      <p:pic>
        <p:nvPicPr>
          <p:cNvPr id="7" name="Content Placeholder 6">
            <a:extLst>
              <a:ext uri="{FF2B5EF4-FFF2-40B4-BE49-F238E27FC236}">
                <a16:creationId xmlns:a16="http://schemas.microsoft.com/office/drawing/2014/main" id="{B57D02C0-9B27-938F-D52C-643824F040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121" t="18810" r="2258" b="26979"/>
          <a:stretch>
            <a:fillRect/>
          </a:stretch>
        </p:blipFill>
        <p:spPr>
          <a:xfrm>
            <a:off x="502920" y="1682385"/>
            <a:ext cx="11079480" cy="4810490"/>
          </a:xfrm>
        </p:spPr>
      </p:pic>
      <p:pic>
        <p:nvPicPr>
          <p:cNvPr id="4" name="image3.png">
            <a:extLst>
              <a:ext uri="{FF2B5EF4-FFF2-40B4-BE49-F238E27FC236}">
                <a16:creationId xmlns:a16="http://schemas.microsoft.com/office/drawing/2014/main" id="{C1AA2A5F-C3DB-2B74-2017-54EC31C8CD70}"/>
              </a:ext>
            </a:extLst>
          </p:cNvPr>
          <p:cNvPicPr/>
          <p:nvPr/>
        </p:nvPicPr>
        <p:blipFill>
          <a:blip r:embed="rId3"/>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CC0981E9-0F6D-1EB0-3B69-0C751CA314E4}"/>
              </a:ext>
            </a:extLst>
          </p:cNvPr>
          <p:cNvSpPr>
            <a:spLocks noGrp="1"/>
          </p:cNvSpPr>
          <p:nvPr>
            <p:ph type="sldNum" sz="quarter" idx="12"/>
          </p:nvPr>
        </p:nvSpPr>
        <p:spPr/>
        <p:txBody>
          <a:bodyPr/>
          <a:lstStyle/>
          <a:p>
            <a:fld id="{2980B001-E400-4EE6-BBEB-8763B5B5593A}" type="slidenum">
              <a:rPr lang="en-IN" smtClean="0"/>
              <a:t>69</a:t>
            </a:fld>
            <a:endParaRPr lang="en-IN"/>
          </a:p>
        </p:txBody>
      </p:sp>
    </p:spTree>
    <p:extLst>
      <p:ext uri="{BB962C8B-B14F-4D97-AF65-F5344CB8AC3E}">
        <p14:creationId xmlns:p14="http://schemas.microsoft.com/office/powerpoint/2010/main" val="4201759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A3C9F-1D30-3864-CC7C-FA78C87E5AF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66786A-2EF9-1E33-07AA-9EED3D7B5D38}"/>
              </a:ext>
            </a:extLst>
          </p:cNvPr>
          <p:cNvSpPr>
            <a:spLocks noGrp="1"/>
          </p:cNvSpPr>
          <p:nvPr>
            <p:ph type="sldNum" sz="quarter" idx="12"/>
          </p:nvPr>
        </p:nvSpPr>
        <p:spPr/>
        <p:txBody>
          <a:bodyPr/>
          <a:lstStyle/>
          <a:p>
            <a:fld id="{2980B001-E400-4EE6-BBEB-8763B5B5593A}" type="slidenum">
              <a:rPr lang="en-IN" smtClean="0"/>
              <a:t>7</a:t>
            </a:fld>
            <a:endParaRPr lang="en-IN"/>
          </a:p>
        </p:txBody>
      </p:sp>
      <p:pic>
        <p:nvPicPr>
          <p:cNvPr id="5" name="Content Placeholder 4">
            <a:extLst>
              <a:ext uri="{FF2B5EF4-FFF2-40B4-BE49-F238E27FC236}">
                <a16:creationId xmlns:a16="http://schemas.microsoft.com/office/drawing/2014/main" id="{6EBFC30E-831D-3153-5ADF-445337BDBBF9}"/>
              </a:ext>
            </a:extLst>
          </p:cNvPr>
          <p:cNvPicPr>
            <a:picLocks noGrp="1" noChangeAspect="1"/>
          </p:cNvPicPr>
          <p:nvPr>
            <p:ph idx="1"/>
          </p:nvPr>
        </p:nvPicPr>
        <p:blipFill>
          <a:blip r:embed="rId2"/>
          <a:stretch>
            <a:fillRect/>
          </a:stretch>
        </p:blipFill>
        <p:spPr>
          <a:xfrm>
            <a:off x="609600" y="640080"/>
            <a:ext cx="10744199" cy="5536883"/>
          </a:xfrm>
          <a:prstGeom prst="rect">
            <a:avLst/>
          </a:prstGeom>
        </p:spPr>
      </p:pic>
    </p:spTree>
    <p:extLst>
      <p:ext uri="{BB962C8B-B14F-4D97-AF65-F5344CB8AC3E}">
        <p14:creationId xmlns:p14="http://schemas.microsoft.com/office/powerpoint/2010/main" val="124610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E4796-C0DA-3D73-8649-9A1C765B4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70302-91AE-096F-FEB2-9393D67CF75D}"/>
              </a:ext>
            </a:extLst>
          </p:cNvPr>
          <p:cNvSpPr>
            <a:spLocks noGrp="1"/>
          </p:cNvSpPr>
          <p:nvPr>
            <p:ph type="title"/>
          </p:nvPr>
        </p:nvSpPr>
        <p:spPr>
          <a:xfrm>
            <a:off x="274320" y="365125"/>
            <a:ext cx="11079480" cy="975995"/>
          </a:xfrm>
        </p:spPr>
        <p:txBody>
          <a:bodyPr>
            <a:normAutofit/>
          </a:bodyPr>
          <a:lstStyle/>
          <a:p>
            <a:r>
              <a:rPr lang="pt-BR" sz="4000" b="1" dirty="0">
                <a:solidFill>
                  <a:schemeClr val="accent5">
                    <a:lumMod val="75000"/>
                  </a:schemeClr>
                </a:solidFill>
              </a:rPr>
              <a:t>AWS Storage Services</a:t>
            </a:r>
            <a:endParaRPr lang="en-IN" sz="4000" b="1" dirty="0">
              <a:solidFill>
                <a:schemeClr val="accent5">
                  <a:lumMod val="75000"/>
                </a:schemeClr>
              </a:solidFill>
            </a:endParaRPr>
          </a:p>
        </p:txBody>
      </p:sp>
      <p:pic>
        <p:nvPicPr>
          <p:cNvPr id="4" name="image3.png">
            <a:extLst>
              <a:ext uri="{FF2B5EF4-FFF2-40B4-BE49-F238E27FC236}">
                <a16:creationId xmlns:a16="http://schemas.microsoft.com/office/drawing/2014/main" id="{E266A0D2-EB19-6FC1-3C42-689CDAB9C50A}"/>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ACEB9D0C-4CF0-E0FD-11BA-E54990288A95}"/>
              </a:ext>
            </a:extLst>
          </p:cNvPr>
          <p:cNvSpPr>
            <a:spLocks noGrp="1"/>
          </p:cNvSpPr>
          <p:nvPr>
            <p:ph type="sldNum" sz="quarter" idx="12"/>
          </p:nvPr>
        </p:nvSpPr>
        <p:spPr/>
        <p:txBody>
          <a:bodyPr/>
          <a:lstStyle/>
          <a:p>
            <a:fld id="{2980B001-E400-4EE6-BBEB-8763B5B5593A}" type="slidenum">
              <a:rPr lang="en-IN" smtClean="0"/>
              <a:t>70</a:t>
            </a:fld>
            <a:endParaRPr lang="en-IN"/>
          </a:p>
        </p:txBody>
      </p:sp>
      <p:pic>
        <p:nvPicPr>
          <p:cNvPr id="13" name="Content Placeholder 12">
            <a:extLst>
              <a:ext uri="{FF2B5EF4-FFF2-40B4-BE49-F238E27FC236}">
                <a16:creationId xmlns:a16="http://schemas.microsoft.com/office/drawing/2014/main" id="{99D9F2FB-664B-D02E-2A0E-6B2EBB53D8A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119" r="9525" b="3254"/>
          <a:stretch>
            <a:fillRect/>
          </a:stretch>
        </p:blipFill>
        <p:spPr>
          <a:xfrm>
            <a:off x="1341121" y="1965959"/>
            <a:ext cx="9296400" cy="4755516"/>
          </a:xfrm>
        </p:spPr>
      </p:pic>
    </p:spTree>
    <p:extLst>
      <p:ext uri="{BB962C8B-B14F-4D97-AF65-F5344CB8AC3E}">
        <p14:creationId xmlns:p14="http://schemas.microsoft.com/office/powerpoint/2010/main" val="1871651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1A6C3-37F2-6137-33A5-447A6F27E7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3B699-BB2C-792A-65D3-0B61311556C9}"/>
              </a:ext>
            </a:extLst>
          </p:cNvPr>
          <p:cNvSpPr>
            <a:spLocks noGrp="1"/>
          </p:cNvSpPr>
          <p:nvPr>
            <p:ph type="title"/>
          </p:nvPr>
        </p:nvSpPr>
        <p:spPr>
          <a:xfrm>
            <a:off x="274320" y="365125"/>
            <a:ext cx="11079480" cy="975995"/>
          </a:xfrm>
        </p:spPr>
        <p:txBody>
          <a:bodyPr>
            <a:normAutofit/>
          </a:bodyPr>
          <a:lstStyle/>
          <a:p>
            <a:r>
              <a:rPr lang="pt-BR" sz="4000" b="1" dirty="0">
                <a:solidFill>
                  <a:schemeClr val="accent5">
                    <a:lumMod val="75000"/>
                  </a:schemeClr>
                </a:solidFill>
              </a:rPr>
              <a:t>AWS Storage Services</a:t>
            </a:r>
            <a:endParaRPr lang="en-IN" sz="4000" b="1" dirty="0">
              <a:solidFill>
                <a:schemeClr val="accent5">
                  <a:lumMod val="75000"/>
                </a:schemeClr>
              </a:solidFill>
            </a:endParaRPr>
          </a:p>
        </p:txBody>
      </p:sp>
      <p:pic>
        <p:nvPicPr>
          <p:cNvPr id="4" name="image3.png">
            <a:extLst>
              <a:ext uri="{FF2B5EF4-FFF2-40B4-BE49-F238E27FC236}">
                <a16:creationId xmlns:a16="http://schemas.microsoft.com/office/drawing/2014/main" id="{3C95BBAF-4ECB-F505-D1F9-30D37DC3C060}"/>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4882057B-2EC6-535F-65AD-C2091489AF14}"/>
              </a:ext>
            </a:extLst>
          </p:cNvPr>
          <p:cNvSpPr>
            <a:spLocks noGrp="1"/>
          </p:cNvSpPr>
          <p:nvPr>
            <p:ph type="sldNum" sz="quarter" idx="12"/>
          </p:nvPr>
        </p:nvSpPr>
        <p:spPr/>
        <p:txBody>
          <a:bodyPr/>
          <a:lstStyle/>
          <a:p>
            <a:fld id="{2980B001-E400-4EE6-BBEB-8763B5B5593A}" type="slidenum">
              <a:rPr lang="en-IN" smtClean="0"/>
              <a:t>71</a:t>
            </a:fld>
            <a:endParaRPr lang="en-IN"/>
          </a:p>
        </p:txBody>
      </p:sp>
      <p:pic>
        <p:nvPicPr>
          <p:cNvPr id="11" name="Content Placeholder 10">
            <a:extLst>
              <a:ext uri="{FF2B5EF4-FFF2-40B4-BE49-F238E27FC236}">
                <a16:creationId xmlns:a16="http://schemas.microsoft.com/office/drawing/2014/main" id="{86B50F5C-E977-4768-5744-73B15088E2D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1484" b="12763"/>
          <a:stretch>
            <a:fillRect/>
          </a:stretch>
        </p:blipFill>
        <p:spPr>
          <a:xfrm>
            <a:off x="914400" y="1520191"/>
            <a:ext cx="9113520" cy="4118610"/>
          </a:xfrm>
        </p:spPr>
      </p:pic>
    </p:spTree>
    <p:extLst>
      <p:ext uri="{BB962C8B-B14F-4D97-AF65-F5344CB8AC3E}">
        <p14:creationId xmlns:p14="http://schemas.microsoft.com/office/powerpoint/2010/main" val="3218932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A35E9-EEBA-97DD-BA26-C71B4AB53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785CE-BD1C-BF8F-6B99-E71486C5315B}"/>
              </a:ext>
            </a:extLst>
          </p:cNvPr>
          <p:cNvSpPr>
            <a:spLocks noGrp="1"/>
          </p:cNvSpPr>
          <p:nvPr>
            <p:ph type="title"/>
          </p:nvPr>
        </p:nvSpPr>
        <p:spPr>
          <a:xfrm>
            <a:off x="274320" y="365125"/>
            <a:ext cx="11079480" cy="975995"/>
          </a:xfrm>
        </p:spPr>
        <p:txBody>
          <a:bodyPr>
            <a:normAutofit/>
          </a:bodyPr>
          <a:lstStyle/>
          <a:p>
            <a:r>
              <a:rPr lang="pt-BR" sz="4000" b="1" dirty="0">
                <a:solidFill>
                  <a:schemeClr val="accent5">
                    <a:lumMod val="75000"/>
                  </a:schemeClr>
                </a:solidFill>
              </a:rPr>
              <a:t>AWS Storage Services</a:t>
            </a:r>
            <a:endParaRPr lang="en-IN" sz="4000" b="1" dirty="0">
              <a:solidFill>
                <a:schemeClr val="accent5">
                  <a:lumMod val="75000"/>
                </a:schemeClr>
              </a:solidFill>
            </a:endParaRPr>
          </a:p>
        </p:txBody>
      </p:sp>
      <p:pic>
        <p:nvPicPr>
          <p:cNvPr id="4" name="image3.png">
            <a:extLst>
              <a:ext uri="{FF2B5EF4-FFF2-40B4-BE49-F238E27FC236}">
                <a16:creationId xmlns:a16="http://schemas.microsoft.com/office/drawing/2014/main" id="{D03FF38F-E428-317F-36ED-68DC6B25FF8E}"/>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1E58CCD8-1E0B-AE0D-AD17-4CD0DC6154C0}"/>
              </a:ext>
            </a:extLst>
          </p:cNvPr>
          <p:cNvSpPr>
            <a:spLocks noGrp="1"/>
          </p:cNvSpPr>
          <p:nvPr>
            <p:ph type="sldNum" sz="quarter" idx="12"/>
          </p:nvPr>
        </p:nvSpPr>
        <p:spPr/>
        <p:txBody>
          <a:bodyPr/>
          <a:lstStyle/>
          <a:p>
            <a:fld id="{2980B001-E400-4EE6-BBEB-8763B5B5593A}" type="slidenum">
              <a:rPr lang="en-IN" smtClean="0"/>
              <a:t>72</a:t>
            </a:fld>
            <a:endParaRPr lang="en-IN"/>
          </a:p>
        </p:txBody>
      </p:sp>
      <p:pic>
        <p:nvPicPr>
          <p:cNvPr id="8" name="Content Placeholder 7">
            <a:extLst>
              <a:ext uri="{FF2B5EF4-FFF2-40B4-BE49-F238E27FC236}">
                <a16:creationId xmlns:a16="http://schemas.microsoft.com/office/drawing/2014/main" id="{E4655571-16B5-F89A-94C7-468F31E10D9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3367" b="11508"/>
          <a:stretch>
            <a:fillRect/>
          </a:stretch>
        </p:blipFill>
        <p:spPr>
          <a:xfrm>
            <a:off x="1112520" y="1682385"/>
            <a:ext cx="9555479" cy="3828415"/>
          </a:xfrm>
        </p:spPr>
      </p:pic>
    </p:spTree>
    <p:extLst>
      <p:ext uri="{BB962C8B-B14F-4D97-AF65-F5344CB8AC3E}">
        <p14:creationId xmlns:p14="http://schemas.microsoft.com/office/powerpoint/2010/main" val="152158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6DF7-EF3B-2EE8-B01C-3F6CD7A2C2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3E1D2-6C40-56FF-6FB8-8A1B6AA8D3D6}"/>
              </a:ext>
            </a:extLst>
          </p:cNvPr>
          <p:cNvSpPr>
            <a:spLocks noGrp="1"/>
          </p:cNvSpPr>
          <p:nvPr>
            <p:ph type="title"/>
          </p:nvPr>
        </p:nvSpPr>
        <p:spPr>
          <a:xfrm>
            <a:off x="274320" y="365125"/>
            <a:ext cx="11079480" cy="975995"/>
          </a:xfrm>
        </p:spPr>
        <p:txBody>
          <a:bodyPr>
            <a:normAutofit/>
          </a:bodyPr>
          <a:lstStyle/>
          <a:p>
            <a:r>
              <a:rPr lang="pt-BR" sz="4000" b="1" dirty="0">
                <a:solidFill>
                  <a:schemeClr val="accent5">
                    <a:lumMod val="75000"/>
                  </a:schemeClr>
                </a:solidFill>
              </a:rPr>
              <a:t>AWS Storage Services</a:t>
            </a:r>
            <a:endParaRPr lang="en-IN" sz="4000" b="1" dirty="0">
              <a:solidFill>
                <a:schemeClr val="accent5">
                  <a:lumMod val="75000"/>
                </a:schemeClr>
              </a:solidFill>
            </a:endParaRPr>
          </a:p>
        </p:txBody>
      </p:sp>
      <p:pic>
        <p:nvPicPr>
          <p:cNvPr id="4" name="image3.png">
            <a:extLst>
              <a:ext uri="{FF2B5EF4-FFF2-40B4-BE49-F238E27FC236}">
                <a16:creationId xmlns:a16="http://schemas.microsoft.com/office/drawing/2014/main" id="{B3D558D1-EFE7-B20C-3E0A-A905BF730B2B}"/>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70AC7B37-F70C-2681-F687-2594A797EF67}"/>
              </a:ext>
            </a:extLst>
          </p:cNvPr>
          <p:cNvSpPr>
            <a:spLocks noGrp="1"/>
          </p:cNvSpPr>
          <p:nvPr>
            <p:ph type="sldNum" sz="quarter" idx="12"/>
          </p:nvPr>
        </p:nvSpPr>
        <p:spPr/>
        <p:txBody>
          <a:bodyPr/>
          <a:lstStyle/>
          <a:p>
            <a:fld id="{2980B001-E400-4EE6-BBEB-8763B5B5593A}" type="slidenum">
              <a:rPr lang="en-IN" smtClean="0"/>
              <a:t>73</a:t>
            </a:fld>
            <a:endParaRPr lang="en-IN"/>
          </a:p>
        </p:txBody>
      </p:sp>
      <p:pic>
        <p:nvPicPr>
          <p:cNvPr id="8" name="Content Placeholder 7">
            <a:extLst>
              <a:ext uri="{FF2B5EF4-FFF2-40B4-BE49-F238E27FC236}">
                <a16:creationId xmlns:a16="http://schemas.microsoft.com/office/drawing/2014/main" id="{D2A86780-D076-49DB-110D-6B0DD365F96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6876" b="4312"/>
          <a:stretch>
            <a:fillRect/>
          </a:stretch>
        </p:blipFill>
        <p:spPr>
          <a:xfrm>
            <a:off x="20979" y="1175471"/>
            <a:ext cx="6309360" cy="4163695"/>
          </a:xfrm>
        </p:spPr>
      </p:pic>
      <p:pic>
        <p:nvPicPr>
          <p:cNvPr id="10" name="Picture 9">
            <a:extLst>
              <a:ext uri="{FF2B5EF4-FFF2-40B4-BE49-F238E27FC236}">
                <a16:creationId xmlns:a16="http://schemas.microsoft.com/office/drawing/2014/main" id="{30F72FC4-ACBE-46E0-39FD-94D0202856D7}"/>
              </a:ext>
            </a:extLst>
          </p:cNvPr>
          <p:cNvPicPr>
            <a:picLocks noChangeAspect="1"/>
          </p:cNvPicPr>
          <p:nvPr/>
        </p:nvPicPr>
        <p:blipFill>
          <a:blip r:embed="rId4">
            <a:extLst>
              <a:ext uri="{28A0092B-C50C-407E-A947-70E740481C1C}">
                <a14:useLocalDpi xmlns:a14="http://schemas.microsoft.com/office/drawing/2010/main" val="0"/>
              </a:ext>
            </a:extLst>
          </a:blip>
          <a:srcRect r="6875" b="12204"/>
          <a:stretch>
            <a:fillRect/>
          </a:stretch>
        </p:blipFill>
        <p:spPr>
          <a:xfrm>
            <a:off x="6330339" y="1341120"/>
            <a:ext cx="5522354" cy="3325952"/>
          </a:xfrm>
          <a:prstGeom prst="rect">
            <a:avLst/>
          </a:prstGeom>
        </p:spPr>
      </p:pic>
    </p:spTree>
    <p:extLst>
      <p:ext uri="{BB962C8B-B14F-4D97-AF65-F5344CB8AC3E}">
        <p14:creationId xmlns:p14="http://schemas.microsoft.com/office/powerpoint/2010/main" val="594008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8C0E5-FBE8-9CCD-7D0D-EB7D683884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F0CB6-2175-921F-FB02-8668E3CE9376}"/>
              </a:ext>
            </a:extLst>
          </p:cNvPr>
          <p:cNvSpPr>
            <a:spLocks noGrp="1"/>
          </p:cNvSpPr>
          <p:nvPr>
            <p:ph type="title"/>
          </p:nvPr>
        </p:nvSpPr>
        <p:spPr>
          <a:xfrm>
            <a:off x="274320" y="365125"/>
            <a:ext cx="11079480" cy="975995"/>
          </a:xfrm>
        </p:spPr>
        <p:txBody>
          <a:bodyPr>
            <a:normAutofit/>
          </a:bodyPr>
          <a:lstStyle/>
          <a:p>
            <a:r>
              <a:rPr lang="pt-BR" sz="4000" b="1" dirty="0">
                <a:solidFill>
                  <a:schemeClr val="accent5">
                    <a:lumMod val="75000"/>
                  </a:schemeClr>
                </a:solidFill>
              </a:rPr>
              <a:t>AWS Storage Services</a:t>
            </a:r>
            <a:endParaRPr lang="en-IN" sz="4000" b="1" dirty="0">
              <a:solidFill>
                <a:schemeClr val="accent5">
                  <a:lumMod val="75000"/>
                </a:schemeClr>
              </a:solidFill>
            </a:endParaRPr>
          </a:p>
        </p:txBody>
      </p:sp>
      <p:pic>
        <p:nvPicPr>
          <p:cNvPr id="4" name="image3.png">
            <a:extLst>
              <a:ext uri="{FF2B5EF4-FFF2-40B4-BE49-F238E27FC236}">
                <a16:creationId xmlns:a16="http://schemas.microsoft.com/office/drawing/2014/main" id="{CBA36E64-A113-FEFC-785B-01E06509C801}"/>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F6795B38-BBD4-C466-6D9A-C7B5B7CD27CB}"/>
              </a:ext>
            </a:extLst>
          </p:cNvPr>
          <p:cNvSpPr>
            <a:spLocks noGrp="1"/>
          </p:cNvSpPr>
          <p:nvPr>
            <p:ph type="sldNum" sz="quarter" idx="12"/>
          </p:nvPr>
        </p:nvSpPr>
        <p:spPr/>
        <p:txBody>
          <a:bodyPr/>
          <a:lstStyle/>
          <a:p>
            <a:fld id="{2980B001-E400-4EE6-BBEB-8763B5B5593A}" type="slidenum">
              <a:rPr lang="en-IN" smtClean="0"/>
              <a:t>74</a:t>
            </a:fld>
            <a:endParaRPr lang="en-IN"/>
          </a:p>
        </p:txBody>
      </p:sp>
      <p:pic>
        <p:nvPicPr>
          <p:cNvPr id="9" name="Content Placeholder 8">
            <a:extLst>
              <a:ext uri="{FF2B5EF4-FFF2-40B4-BE49-F238E27FC236}">
                <a16:creationId xmlns:a16="http://schemas.microsoft.com/office/drawing/2014/main" id="{86D1288E-3144-FC50-41A9-1408A850D26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884" b="9803"/>
          <a:stretch>
            <a:fillRect/>
          </a:stretch>
        </p:blipFill>
        <p:spPr>
          <a:xfrm>
            <a:off x="1509897" y="1682385"/>
            <a:ext cx="8548503" cy="4200255"/>
          </a:xfrm>
        </p:spPr>
      </p:pic>
    </p:spTree>
    <p:extLst>
      <p:ext uri="{BB962C8B-B14F-4D97-AF65-F5344CB8AC3E}">
        <p14:creationId xmlns:p14="http://schemas.microsoft.com/office/powerpoint/2010/main" val="740119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F8518-C646-A2DC-7C83-258C83D70A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A5245-8C84-3D91-C591-9FA154E7B5F2}"/>
              </a:ext>
            </a:extLst>
          </p:cNvPr>
          <p:cNvSpPr>
            <a:spLocks noGrp="1"/>
          </p:cNvSpPr>
          <p:nvPr>
            <p:ph type="title"/>
          </p:nvPr>
        </p:nvSpPr>
        <p:spPr>
          <a:xfrm>
            <a:off x="274320" y="365125"/>
            <a:ext cx="11079480" cy="975995"/>
          </a:xfrm>
        </p:spPr>
        <p:txBody>
          <a:bodyPr>
            <a:normAutofit/>
          </a:bodyPr>
          <a:lstStyle/>
          <a:p>
            <a:r>
              <a:rPr lang="pt-BR" sz="4000" b="1" dirty="0">
                <a:solidFill>
                  <a:schemeClr val="accent5">
                    <a:lumMod val="75000"/>
                  </a:schemeClr>
                </a:solidFill>
              </a:rPr>
              <a:t>AWS Storage Services</a:t>
            </a:r>
            <a:endParaRPr lang="en-IN" sz="4000" b="1" dirty="0">
              <a:solidFill>
                <a:schemeClr val="accent5">
                  <a:lumMod val="75000"/>
                </a:schemeClr>
              </a:solidFill>
            </a:endParaRPr>
          </a:p>
        </p:txBody>
      </p:sp>
      <p:pic>
        <p:nvPicPr>
          <p:cNvPr id="4" name="image3.png">
            <a:extLst>
              <a:ext uri="{FF2B5EF4-FFF2-40B4-BE49-F238E27FC236}">
                <a16:creationId xmlns:a16="http://schemas.microsoft.com/office/drawing/2014/main" id="{547B0741-2432-1C51-0E0F-7636118B8C0C}"/>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A580B741-DBB0-E870-668D-D518385D17C4}"/>
              </a:ext>
            </a:extLst>
          </p:cNvPr>
          <p:cNvSpPr>
            <a:spLocks noGrp="1"/>
          </p:cNvSpPr>
          <p:nvPr>
            <p:ph type="sldNum" sz="quarter" idx="12"/>
          </p:nvPr>
        </p:nvSpPr>
        <p:spPr/>
        <p:txBody>
          <a:bodyPr/>
          <a:lstStyle/>
          <a:p>
            <a:fld id="{2980B001-E400-4EE6-BBEB-8763B5B5593A}" type="slidenum">
              <a:rPr lang="en-IN" smtClean="0"/>
              <a:t>75</a:t>
            </a:fld>
            <a:endParaRPr lang="en-IN"/>
          </a:p>
        </p:txBody>
      </p:sp>
      <p:pic>
        <p:nvPicPr>
          <p:cNvPr id="8" name="Content Placeholder 7">
            <a:extLst>
              <a:ext uri="{FF2B5EF4-FFF2-40B4-BE49-F238E27FC236}">
                <a16:creationId xmlns:a16="http://schemas.microsoft.com/office/drawing/2014/main" id="{6CD8E469-1665-8ECC-365D-50D8C6FB773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6089" b="3612"/>
          <a:stretch>
            <a:fillRect/>
          </a:stretch>
        </p:blipFill>
        <p:spPr>
          <a:xfrm>
            <a:off x="518160" y="1341120"/>
            <a:ext cx="10302239" cy="5015229"/>
          </a:xfrm>
        </p:spPr>
      </p:pic>
    </p:spTree>
    <p:extLst>
      <p:ext uri="{BB962C8B-B14F-4D97-AF65-F5344CB8AC3E}">
        <p14:creationId xmlns:p14="http://schemas.microsoft.com/office/powerpoint/2010/main" val="15128737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A259B-1F2A-594E-B6EC-0ADFA2B86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284670-8936-4B05-E891-62943BFACE5E}"/>
              </a:ext>
            </a:extLst>
          </p:cNvPr>
          <p:cNvSpPr>
            <a:spLocks noGrp="1"/>
          </p:cNvSpPr>
          <p:nvPr>
            <p:ph type="title"/>
          </p:nvPr>
        </p:nvSpPr>
        <p:spPr>
          <a:xfrm>
            <a:off x="274320" y="365125"/>
            <a:ext cx="11079480" cy="975995"/>
          </a:xfrm>
        </p:spPr>
        <p:txBody>
          <a:bodyPr>
            <a:normAutofit/>
          </a:bodyPr>
          <a:lstStyle/>
          <a:p>
            <a:r>
              <a:rPr lang="pt-BR" sz="4000" b="1" dirty="0">
                <a:solidFill>
                  <a:schemeClr val="accent5">
                    <a:lumMod val="75000"/>
                  </a:schemeClr>
                </a:solidFill>
              </a:rPr>
              <a:t>AWS Storage Services</a:t>
            </a:r>
            <a:endParaRPr lang="en-IN" sz="4000" b="1" dirty="0">
              <a:solidFill>
                <a:schemeClr val="accent5">
                  <a:lumMod val="75000"/>
                </a:schemeClr>
              </a:solidFill>
            </a:endParaRPr>
          </a:p>
        </p:txBody>
      </p:sp>
      <p:pic>
        <p:nvPicPr>
          <p:cNvPr id="4" name="image3.png">
            <a:extLst>
              <a:ext uri="{FF2B5EF4-FFF2-40B4-BE49-F238E27FC236}">
                <a16:creationId xmlns:a16="http://schemas.microsoft.com/office/drawing/2014/main" id="{5BB9CFB8-829F-EA7A-FA1A-F95FACE21CB8}"/>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1610D5B2-876C-7AEF-C14B-C831F1396892}"/>
              </a:ext>
            </a:extLst>
          </p:cNvPr>
          <p:cNvSpPr>
            <a:spLocks noGrp="1"/>
          </p:cNvSpPr>
          <p:nvPr>
            <p:ph type="sldNum" sz="quarter" idx="12"/>
          </p:nvPr>
        </p:nvSpPr>
        <p:spPr/>
        <p:txBody>
          <a:bodyPr/>
          <a:lstStyle/>
          <a:p>
            <a:fld id="{2980B001-E400-4EE6-BBEB-8763B5B5593A}" type="slidenum">
              <a:rPr lang="en-IN" smtClean="0"/>
              <a:t>76</a:t>
            </a:fld>
            <a:endParaRPr lang="en-IN"/>
          </a:p>
        </p:txBody>
      </p:sp>
      <p:pic>
        <p:nvPicPr>
          <p:cNvPr id="9" name="Content Placeholder 8">
            <a:extLst>
              <a:ext uri="{FF2B5EF4-FFF2-40B4-BE49-F238E27FC236}">
                <a16:creationId xmlns:a16="http://schemas.microsoft.com/office/drawing/2014/main" id="{97DFB503-F7D8-111D-5DD3-BF999430158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5104" b="-396"/>
          <a:stretch>
            <a:fillRect/>
          </a:stretch>
        </p:blipFill>
        <p:spPr>
          <a:xfrm>
            <a:off x="1203960" y="1178925"/>
            <a:ext cx="8976359" cy="5313950"/>
          </a:xfrm>
        </p:spPr>
      </p:pic>
    </p:spTree>
    <p:extLst>
      <p:ext uri="{BB962C8B-B14F-4D97-AF65-F5344CB8AC3E}">
        <p14:creationId xmlns:p14="http://schemas.microsoft.com/office/powerpoint/2010/main" val="29306143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C737-4FF9-CF39-CC85-02BA027F1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FE1698-493A-9CAB-ADDF-BBA52F88CE32}"/>
              </a:ext>
            </a:extLst>
          </p:cNvPr>
          <p:cNvSpPr>
            <a:spLocks noGrp="1"/>
          </p:cNvSpPr>
          <p:nvPr>
            <p:ph type="title"/>
          </p:nvPr>
        </p:nvSpPr>
        <p:spPr>
          <a:xfrm>
            <a:off x="274320" y="365125"/>
            <a:ext cx="11079480" cy="975995"/>
          </a:xfrm>
        </p:spPr>
        <p:txBody>
          <a:bodyPr>
            <a:normAutofit/>
          </a:bodyPr>
          <a:lstStyle/>
          <a:p>
            <a:r>
              <a:rPr lang="pt-BR" sz="4000" b="1" dirty="0">
                <a:solidFill>
                  <a:schemeClr val="accent5">
                    <a:lumMod val="75000"/>
                  </a:schemeClr>
                </a:solidFill>
              </a:rPr>
              <a:t>AWS Simple Storage Services</a:t>
            </a:r>
            <a:endParaRPr lang="en-IN" sz="4000" b="1" dirty="0">
              <a:solidFill>
                <a:schemeClr val="accent5">
                  <a:lumMod val="75000"/>
                </a:schemeClr>
              </a:solidFill>
            </a:endParaRPr>
          </a:p>
        </p:txBody>
      </p:sp>
      <p:sp>
        <p:nvSpPr>
          <p:cNvPr id="3" name="Content Placeholder 2">
            <a:extLst>
              <a:ext uri="{FF2B5EF4-FFF2-40B4-BE49-F238E27FC236}">
                <a16:creationId xmlns:a16="http://schemas.microsoft.com/office/drawing/2014/main" id="{60A227EE-24F9-390C-81A5-09BEE555E2C5}"/>
              </a:ext>
            </a:extLst>
          </p:cNvPr>
          <p:cNvSpPr>
            <a:spLocks noGrp="1"/>
          </p:cNvSpPr>
          <p:nvPr>
            <p:ph idx="1"/>
          </p:nvPr>
        </p:nvSpPr>
        <p:spPr>
          <a:xfrm>
            <a:off x="274320" y="1178926"/>
            <a:ext cx="11765280" cy="5313950"/>
          </a:xfrm>
        </p:spPr>
        <p:txBody>
          <a:bodyPr>
            <a:normAutofit/>
          </a:bodyPr>
          <a:lstStyle/>
          <a:p>
            <a:pPr algn="just"/>
            <a:r>
              <a:rPr lang="en-US" dirty="0"/>
              <a:t>Amazon S3 is a Simple Storage Service in AWS that stores files of different types like Photos, Audio, and Videos as Objects providing more scalability and security to. It is considered as an IaaS (Infrastructure as a Service).</a:t>
            </a:r>
          </a:p>
          <a:p>
            <a:pPr algn="just"/>
            <a:r>
              <a:rPr lang="en-US" dirty="0"/>
              <a:t>It allows the users to store and retrieve any amount of data at any point in time from anywhere on the web. </a:t>
            </a:r>
          </a:p>
          <a:p>
            <a:pPr algn="just"/>
            <a:r>
              <a:rPr lang="en-US" dirty="0"/>
              <a:t>It facilitates features such as extremely high availability, security, and simple connection to other AWS Services.</a:t>
            </a:r>
          </a:p>
          <a:p>
            <a:pPr algn="just"/>
            <a:r>
              <a:rPr lang="en-US" dirty="0"/>
              <a:t>Amazon S3 is used for various purposes in the Cloud because of its robust features with scaling and Securing of data.</a:t>
            </a:r>
            <a:endParaRPr lang="en-IN" dirty="0"/>
          </a:p>
        </p:txBody>
      </p:sp>
      <p:pic>
        <p:nvPicPr>
          <p:cNvPr id="4" name="image3.png">
            <a:extLst>
              <a:ext uri="{FF2B5EF4-FFF2-40B4-BE49-F238E27FC236}">
                <a16:creationId xmlns:a16="http://schemas.microsoft.com/office/drawing/2014/main" id="{CF0927EE-7E0F-6970-FD27-5DBCF1430558}"/>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2A2E7B80-23F3-F75B-41C4-E3F1AFAFED8D}"/>
              </a:ext>
            </a:extLst>
          </p:cNvPr>
          <p:cNvSpPr>
            <a:spLocks noGrp="1"/>
          </p:cNvSpPr>
          <p:nvPr>
            <p:ph type="sldNum" sz="quarter" idx="12"/>
          </p:nvPr>
        </p:nvSpPr>
        <p:spPr/>
        <p:txBody>
          <a:bodyPr/>
          <a:lstStyle/>
          <a:p>
            <a:fld id="{2980B001-E400-4EE6-BBEB-8763B5B5593A}" type="slidenum">
              <a:rPr lang="en-IN" smtClean="0"/>
              <a:t>77</a:t>
            </a:fld>
            <a:endParaRPr lang="en-IN"/>
          </a:p>
        </p:txBody>
      </p:sp>
    </p:spTree>
    <p:extLst>
      <p:ext uri="{BB962C8B-B14F-4D97-AF65-F5344CB8AC3E}">
        <p14:creationId xmlns:p14="http://schemas.microsoft.com/office/powerpoint/2010/main" val="18692009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B9C7B-3A83-9E08-7778-07E58B2E7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9C99BE-5FF3-8CA8-F07C-7E81E72AD210}"/>
              </a:ext>
            </a:extLst>
          </p:cNvPr>
          <p:cNvSpPr>
            <a:spLocks noGrp="1"/>
          </p:cNvSpPr>
          <p:nvPr>
            <p:ph type="title"/>
          </p:nvPr>
        </p:nvSpPr>
        <p:spPr>
          <a:xfrm>
            <a:off x="274320" y="365125"/>
            <a:ext cx="11079480" cy="975995"/>
          </a:xfrm>
        </p:spPr>
        <p:txBody>
          <a:bodyPr>
            <a:normAutofit/>
          </a:bodyPr>
          <a:lstStyle/>
          <a:p>
            <a:r>
              <a:rPr lang="en-US" sz="4000" b="1" dirty="0"/>
              <a:t>What is Amazon S3 Used for?</a:t>
            </a:r>
            <a:endParaRPr lang="en-IN" sz="4000" b="1" dirty="0"/>
          </a:p>
        </p:txBody>
      </p:sp>
      <p:sp>
        <p:nvSpPr>
          <p:cNvPr id="3" name="Content Placeholder 2">
            <a:extLst>
              <a:ext uri="{FF2B5EF4-FFF2-40B4-BE49-F238E27FC236}">
                <a16:creationId xmlns:a16="http://schemas.microsoft.com/office/drawing/2014/main" id="{088D5B8D-93B3-6CF2-23EB-A5C948637791}"/>
              </a:ext>
            </a:extLst>
          </p:cNvPr>
          <p:cNvSpPr>
            <a:spLocks noGrp="1"/>
          </p:cNvSpPr>
          <p:nvPr>
            <p:ph idx="1"/>
          </p:nvPr>
        </p:nvSpPr>
        <p:spPr>
          <a:xfrm>
            <a:off x="274320" y="1178926"/>
            <a:ext cx="11765280" cy="5313950"/>
          </a:xfrm>
        </p:spPr>
        <p:txBody>
          <a:bodyPr>
            <a:normAutofit fontScale="92500"/>
          </a:bodyPr>
          <a:lstStyle/>
          <a:p>
            <a:pPr marL="0" indent="0" algn="just">
              <a:buNone/>
            </a:pPr>
            <a:r>
              <a:rPr lang="en-US" dirty="0"/>
              <a:t>The following are a few Wide Usage of Amazon S3 service.</a:t>
            </a:r>
          </a:p>
          <a:p>
            <a:pPr algn="just"/>
            <a:r>
              <a:rPr lang="en-US" b="1" dirty="0"/>
              <a:t>Data Storage: </a:t>
            </a:r>
            <a:r>
              <a:rPr lang="en-US" dirty="0"/>
              <a:t>Amazon s3 acts as the best option for scaling both small and large storage applications. It helps in storing and retrieving the data-</a:t>
            </a:r>
            <a:r>
              <a:rPr lang="en-US" dirty="0" err="1"/>
              <a:t>intensitive</a:t>
            </a:r>
            <a:r>
              <a:rPr lang="en-US" dirty="0"/>
              <a:t> applications as per needs in ideal time.</a:t>
            </a:r>
          </a:p>
          <a:p>
            <a:pPr algn="just"/>
            <a:r>
              <a:rPr lang="en-US" b="1" dirty="0"/>
              <a:t>Backup and Recovery: </a:t>
            </a:r>
            <a:r>
              <a:rPr lang="en-US" dirty="0"/>
              <a:t>Many Organizations are using Amazon S3 to backup their critical data and maintain the data durability and availability for recovery needs.</a:t>
            </a:r>
          </a:p>
          <a:p>
            <a:pPr algn="just"/>
            <a:r>
              <a:rPr lang="en-US" b="1" dirty="0"/>
              <a:t>Hosting Static Websites: </a:t>
            </a:r>
            <a:r>
              <a:rPr lang="en-US" dirty="0"/>
              <a:t>Amazon S3 facilitates in storing HTML, CSS and other web content from Users/developers allowing them for hosting Static Websites benefiting with low-latency access and cost-effectiveness. To know more detailing refer this Article – How to host static websites using Amazon S3</a:t>
            </a:r>
          </a:p>
          <a:p>
            <a:pPr algn="just"/>
            <a:r>
              <a:rPr lang="en-US" b="1" dirty="0"/>
              <a:t>Data Archiving: </a:t>
            </a:r>
            <a:r>
              <a:rPr lang="en-US" dirty="0"/>
              <a:t>Amazon S3 Glacier service integration helps as a cost-effective solution for long-term data storing which are less frequently accessed applications.</a:t>
            </a:r>
          </a:p>
        </p:txBody>
      </p:sp>
      <p:pic>
        <p:nvPicPr>
          <p:cNvPr id="4" name="image3.png">
            <a:extLst>
              <a:ext uri="{FF2B5EF4-FFF2-40B4-BE49-F238E27FC236}">
                <a16:creationId xmlns:a16="http://schemas.microsoft.com/office/drawing/2014/main" id="{829BD0B1-B127-61EC-2FF6-3D5E574E3DCA}"/>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78</a:t>
            </a:fld>
            <a:endParaRPr lang="en-IN"/>
          </a:p>
        </p:txBody>
      </p:sp>
    </p:spTree>
    <p:extLst>
      <p:ext uri="{BB962C8B-B14F-4D97-AF65-F5344CB8AC3E}">
        <p14:creationId xmlns:p14="http://schemas.microsoft.com/office/powerpoint/2010/main" val="18856951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30EC6-F5DF-4B7B-4E45-ED4D1C629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58FA18-9A12-A6C4-0FA4-E999DAB3CB5B}"/>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sp>
        <p:nvSpPr>
          <p:cNvPr id="3" name="Content Placeholder 2">
            <a:extLst>
              <a:ext uri="{FF2B5EF4-FFF2-40B4-BE49-F238E27FC236}">
                <a16:creationId xmlns:a16="http://schemas.microsoft.com/office/drawing/2014/main" id="{D1D87DFA-CF32-9B92-A1CB-95ACA2453F77}"/>
              </a:ext>
            </a:extLst>
          </p:cNvPr>
          <p:cNvSpPr>
            <a:spLocks noGrp="1"/>
          </p:cNvSpPr>
          <p:nvPr>
            <p:ph idx="1"/>
          </p:nvPr>
        </p:nvSpPr>
        <p:spPr>
          <a:xfrm>
            <a:off x="274320" y="1178926"/>
            <a:ext cx="11765280" cy="5313950"/>
          </a:xfrm>
        </p:spPr>
        <p:txBody>
          <a:bodyPr>
            <a:normAutofit fontScale="92500" lnSpcReduction="10000"/>
          </a:bodyPr>
          <a:lstStyle/>
          <a:p>
            <a:pPr marL="0" indent="0" algn="just">
              <a:buNone/>
            </a:pPr>
            <a:r>
              <a:rPr lang="en-US" dirty="0"/>
              <a:t>This storage maintains the originality of data by inspecting it. Types of storage classes are as follows:</a:t>
            </a:r>
          </a:p>
          <a:p>
            <a:pPr algn="just"/>
            <a:r>
              <a:rPr lang="en-US" dirty="0"/>
              <a:t>Amazon S3 Standard</a:t>
            </a:r>
          </a:p>
          <a:p>
            <a:pPr algn="just"/>
            <a:r>
              <a:rPr lang="en-US" dirty="0"/>
              <a:t>Amazon S3 Standard-Infrequent Access</a:t>
            </a:r>
          </a:p>
          <a:p>
            <a:pPr algn="just"/>
            <a:r>
              <a:rPr lang="en-US" dirty="0"/>
              <a:t>Amazon S3 One Zone-Infrequent Access</a:t>
            </a:r>
          </a:p>
          <a:p>
            <a:pPr algn="just"/>
            <a:r>
              <a:rPr lang="en-US" dirty="0"/>
              <a:t>Amazon S3 Intelligent-Tiering</a:t>
            </a:r>
          </a:p>
          <a:p>
            <a:pPr algn="just"/>
            <a:r>
              <a:rPr lang="en-US" b="0" i="0" dirty="0">
                <a:solidFill>
                  <a:srgbClr val="161E2D"/>
                </a:solidFill>
                <a:effectLst/>
                <a:latin typeface="AmazonEmber"/>
              </a:rPr>
              <a:t>Amazon S3 Express One Zone</a:t>
            </a:r>
            <a:endParaRPr lang="en-US" dirty="0"/>
          </a:p>
          <a:p>
            <a:pPr algn="just"/>
            <a:r>
              <a:rPr lang="en-US" dirty="0"/>
              <a:t>Amazon S3 Glacier Instant Retrieval</a:t>
            </a:r>
          </a:p>
          <a:p>
            <a:pPr algn="just"/>
            <a:r>
              <a:rPr lang="en-US" dirty="0"/>
              <a:t>Amazon S3 Glacier Flexible Retrieval</a:t>
            </a:r>
          </a:p>
          <a:p>
            <a:pPr algn="just"/>
            <a:r>
              <a:rPr lang="en-US" dirty="0"/>
              <a:t>Amazon S3 Glacier Deep Archive</a:t>
            </a:r>
          </a:p>
          <a:p>
            <a:pPr algn="just"/>
            <a:r>
              <a:rPr lang="en-US" b="0" i="0" dirty="0">
                <a:solidFill>
                  <a:srgbClr val="161E2D"/>
                </a:solidFill>
                <a:effectLst/>
                <a:latin typeface="AmazonEmber"/>
              </a:rPr>
              <a:t>Amazon S3 storage classes for AWS Dedicated Local Zones</a:t>
            </a:r>
          </a:p>
          <a:p>
            <a:pPr algn="just"/>
            <a:r>
              <a:rPr lang="en-IN" b="0" i="0" dirty="0">
                <a:solidFill>
                  <a:srgbClr val="161E2D"/>
                </a:solidFill>
                <a:effectLst/>
                <a:latin typeface="AmazonEmber"/>
              </a:rPr>
              <a:t>Amazon S3 on Outposts</a:t>
            </a:r>
          </a:p>
          <a:p>
            <a:pPr algn="just"/>
            <a:endParaRPr lang="en-IN" dirty="0"/>
          </a:p>
        </p:txBody>
      </p:sp>
      <p:pic>
        <p:nvPicPr>
          <p:cNvPr id="4" name="image3.png">
            <a:extLst>
              <a:ext uri="{FF2B5EF4-FFF2-40B4-BE49-F238E27FC236}">
                <a16:creationId xmlns:a16="http://schemas.microsoft.com/office/drawing/2014/main" id="{D9C93346-F5FF-41A3-E268-A5549B09E771}"/>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79</a:t>
            </a:fld>
            <a:endParaRPr lang="en-IN"/>
          </a:p>
        </p:txBody>
      </p:sp>
    </p:spTree>
    <p:extLst>
      <p:ext uri="{BB962C8B-B14F-4D97-AF65-F5344CB8AC3E}">
        <p14:creationId xmlns:p14="http://schemas.microsoft.com/office/powerpoint/2010/main" val="4283812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B11DD-EFAA-53B2-A03E-1047D3BC70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4AFFF1-CA29-4EEB-692C-DCFF7BA48854}"/>
              </a:ext>
            </a:extLst>
          </p:cNvPr>
          <p:cNvSpPr>
            <a:spLocks noGrp="1"/>
          </p:cNvSpPr>
          <p:nvPr>
            <p:ph type="sldNum" sz="quarter" idx="12"/>
          </p:nvPr>
        </p:nvSpPr>
        <p:spPr/>
        <p:txBody>
          <a:bodyPr/>
          <a:lstStyle/>
          <a:p>
            <a:fld id="{2980B001-E400-4EE6-BBEB-8763B5B5593A}" type="slidenum">
              <a:rPr lang="en-IN" smtClean="0"/>
              <a:t>8</a:t>
            </a:fld>
            <a:endParaRPr lang="en-IN"/>
          </a:p>
        </p:txBody>
      </p:sp>
      <p:sp>
        <p:nvSpPr>
          <p:cNvPr id="8" name="Content Placeholder 7">
            <a:extLst>
              <a:ext uri="{FF2B5EF4-FFF2-40B4-BE49-F238E27FC236}">
                <a16:creationId xmlns:a16="http://schemas.microsoft.com/office/drawing/2014/main" id="{6E3497F5-58CD-CD86-B5DA-C36395437EEB}"/>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050974CF-5F81-5FA8-2ABD-E1C474D35CBD}"/>
              </a:ext>
            </a:extLst>
          </p:cNvPr>
          <p:cNvPicPr>
            <a:picLocks noChangeAspect="1"/>
          </p:cNvPicPr>
          <p:nvPr/>
        </p:nvPicPr>
        <p:blipFill>
          <a:blip r:embed="rId2"/>
          <a:stretch>
            <a:fillRect/>
          </a:stretch>
        </p:blipFill>
        <p:spPr>
          <a:xfrm>
            <a:off x="548640" y="681037"/>
            <a:ext cx="11302107" cy="5917883"/>
          </a:xfrm>
          <a:prstGeom prst="rect">
            <a:avLst/>
          </a:prstGeom>
        </p:spPr>
      </p:pic>
    </p:spTree>
    <p:extLst>
      <p:ext uri="{BB962C8B-B14F-4D97-AF65-F5344CB8AC3E}">
        <p14:creationId xmlns:p14="http://schemas.microsoft.com/office/powerpoint/2010/main" val="1988839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4DBF6-F59D-10D9-77F5-950B7042E7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3409-D701-0BD5-2299-2B096BAF1AA7}"/>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pic>
        <p:nvPicPr>
          <p:cNvPr id="7" name="Content Placeholder 6">
            <a:extLst>
              <a:ext uri="{FF2B5EF4-FFF2-40B4-BE49-F238E27FC236}">
                <a16:creationId xmlns:a16="http://schemas.microsoft.com/office/drawing/2014/main" id="{32634EF2-26F3-8CEF-ED28-EDC9A680E0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555" t="24553" r="40165" b="24105"/>
          <a:stretch>
            <a:fillRect/>
          </a:stretch>
        </p:blipFill>
        <p:spPr>
          <a:xfrm>
            <a:off x="533400" y="1178925"/>
            <a:ext cx="11079480" cy="5313950"/>
          </a:xfrm>
        </p:spPr>
      </p:pic>
      <p:pic>
        <p:nvPicPr>
          <p:cNvPr id="4" name="image3.png">
            <a:extLst>
              <a:ext uri="{FF2B5EF4-FFF2-40B4-BE49-F238E27FC236}">
                <a16:creationId xmlns:a16="http://schemas.microsoft.com/office/drawing/2014/main" id="{3DE6F93A-72C9-EBAD-0889-2697DD37C0ED}"/>
              </a:ext>
            </a:extLst>
          </p:cNvPr>
          <p:cNvPicPr/>
          <p:nvPr/>
        </p:nvPicPr>
        <p:blipFill>
          <a:blip r:embed="rId3"/>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2961AAA1-4D52-BEA8-4830-69E05F7C5A44}"/>
              </a:ext>
            </a:extLst>
          </p:cNvPr>
          <p:cNvSpPr>
            <a:spLocks noGrp="1"/>
          </p:cNvSpPr>
          <p:nvPr>
            <p:ph type="sldNum" sz="quarter" idx="12"/>
          </p:nvPr>
        </p:nvSpPr>
        <p:spPr/>
        <p:txBody>
          <a:bodyPr/>
          <a:lstStyle/>
          <a:p>
            <a:fld id="{2980B001-E400-4EE6-BBEB-8763B5B5593A}" type="slidenum">
              <a:rPr lang="en-IN" smtClean="0"/>
              <a:t>80</a:t>
            </a:fld>
            <a:endParaRPr lang="en-IN"/>
          </a:p>
        </p:txBody>
      </p:sp>
    </p:spTree>
    <p:extLst>
      <p:ext uri="{BB962C8B-B14F-4D97-AF65-F5344CB8AC3E}">
        <p14:creationId xmlns:p14="http://schemas.microsoft.com/office/powerpoint/2010/main" val="13136742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D3983-1984-B0C7-FF56-219EDC6294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655C0-6A96-5666-0365-6E88581BEA93}"/>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sp>
        <p:nvSpPr>
          <p:cNvPr id="3" name="Content Placeholder 2">
            <a:extLst>
              <a:ext uri="{FF2B5EF4-FFF2-40B4-BE49-F238E27FC236}">
                <a16:creationId xmlns:a16="http://schemas.microsoft.com/office/drawing/2014/main" id="{FF2D97F3-E66B-FA1B-B219-CD799EACDD71}"/>
              </a:ext>
            </a:extLst>
          </p:cNvPr>
          <p:cNvSpPr>
            <a:spLocks noGrp="1"/>
          </p:cNvSpPr>
          <p:nvPr>
            <p:ph idx="1"/>
          </p:nvPr>
        </p:nvSpPr>
        <p:spPr>
          <a:xfrm>
            <a:off x="274320" y="1178926"/>
            <a:ext cx="11765280" cy="5313950"/>
          </a:xfrm>
        </p:spPr>
        <p:txBody>
          <a:bodyPr>
            <a:normAutofit lnSpcReduction="10000"/>
          </a:bodyPr>
          <a:lstStyle/>
          <a:p>
            <a:pPr marL="0" indent="0" algn="just">
              <a:buNone/>
            </a:pPr>
            <a:r>
              <a:rPr lang="en-US" dirty="0"/>
              <a:t>1. </a:t>
            </a:r>
            <a:r>
              <a:rPr lang="en-US" b="1" dirty="0"/>
              <a:t>S3 Standard: The Go-to for Frequently Accessed Data</a:t>
            </a:r>
          </a:p>
          <a:p>
            <a:pPr algn="just"/>
            <a:r>
              <a:rPr lang="en-US" dirty="0"/>
              <a:t>S3 Standard offers high durability, availability, and performance object storage for frequently accessed data. Because it delivers low latency and high throughput, S3 Standard is appropriate for a wide variety of use cases, including cloud applications, dynamic websites, content distribution, mobile and gaming applications, and big data analytics.</a:t>
            </a:r>
          </a:p>
          <a:p>
            <a:pPr algn="just"/>
            <a:r>
              <a:rPr lang="en-US" dirty="0"/>
              <a:t>Characteristics of  S3 Standard:</a:t>
            </a:r>
          </a:p>
          <a:p>
            <a:pPr algn="just">
              <a:buFont typeface="Wingdings" panose="05000000000000000000" pitchFamily="2" charset="2"/>
              <a:buChar char="Ø"/>
            </a:pPr>
            <a:r>
              <a:rPr lang="en-US" dirty="0"/>
              <a:t>Availability criteria are quite good like 99.9%.</a:t>
            </a:r>
          </a:p>
          <a:p>
            <a:pPr algn="just">
              <a:buFont typeface="Wingdings" panose="05000000000000000000" pitchFamily="2" charset="2"/>
              <a:buChar char="Ø"/>
            </a:pPr>
            <a:r>
              <a:rPr lang="en-US" dirty="0"/>
              <a:t>General purpose storage for frequently accessed data</a:t>
            </a:r>
          </a:p>
          <a:p>
            <a:pPr algn="just">
              <a:buFont typeface="Wingdings" panose="05000000000000000000" pitchFamily="2" charset="2"/>
              <a:buChar char="Ø"/>
            </a:pPr>
            <a:r>
              <a:rPr lang="en-US" dirty="0"/>
              <a:t>Low latency and high throughput performance</a:t>
            </a:r>
          </a:p>
          <a:p>
            <a:pPr algn="just">
              <a:buFont typeface="Wingdings" panose="05000000000000000000" pitchFamily="2" charset="2"/>
              <a:buChar char="Ø"/>
            </a:pPr>
            <a:r>
              <a:rPr lang="en-US" dirty="0"/>
              <a:t>Improves the recovery of an object file.</a:t>
            </a:r>
          </a:p>
          <a:p>
            <a:pPr algn="just">
              <a:buFont typeface="Wingdings" panose="05000000000000000000" pitchFamily="2" charset="2"/>
              <a:buChar char="Ø"/>
            </a:pPr>
            <a:r>
              <a:rPr lang="en-US" dirty="0"/>
              <a:t>Durability of S3 standard is 99.999999999%.</a:t>
            </a:r>
            <a:endParaRPr lang="en-IN" dirty="0"/>
          </a:p>
          <a:p>
            <a:pPr algn="just"/>
            <a:endParaRPr lang="en-US" dirty="0"/>
          </a:p>
        </p:txBody>
      </p:sp>
      <p:pic>
        <p:nvPicPr>
          <p:cNvPr id="4" name="image3.png">
            <a:extLst>
              <a:ext uri="{FF2B5EF4-FFF2-40B4-BE49-F238E27FC236}">
                <a16:creationId xmlns:a16="http://schemas.microsoft.com/office/drawing/2014/main" id="{8CECD26F-AD0D-9457-8285-A508E44CFC0C}"/>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81</a:t>
            </a:fld>
            <a:endParaRPr lang="en-IN"/>
          </a:p>
        </p:txBody>
      </p:sp>
    </p:spTree>
    <p:extLst>
      <p:ext uri="{BB962C8B-B14F-4D97-AF65-F5344CB8AC3E}">
        <p14:creationId xmlns:p14="http://schemas.microsoft.com/office/powerpoint/2010/main" val="8359923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59C31-AC12-D37A-665B-DF0C8728B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99D60F-0D5C-1001-156F-CCD96370D620}"/>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sp>
        <p:nvSpPr>
          <p:cNvPr id="3" name="Content Placeholder 2">
            <a:extLst>
              <a:ext uri="{FF2B5EF4-FFF2-40B4-BE49-F238E27FC236}">
                <a16:creationId xmlns:a16="http://schemas.microsoft.com/office/drawing/2014/main" id="{5DFF2917-4519-1FEA-15E0-7C52387F4043}"/>
              </a:ext>
            </a:extLst>
          </p:cNvPr>
          <p:cNvSpPr>
            <a:spLocks noGrp="1"/>
          </p:cNvSpPr>
          <p:nvPr>
            <p:ph idx="1"/>
          </p:nvPr>
        </p:nvSpPr>
        <p:spPr>
          <a:xfrm>
            <a:off x="274320" y="1178926"/>
            <a:ext cx="11765280" cy="5313950"/>
          </a:xfrm>
        </p:spPr>
        <p:txBody>
          <a:bodyPr>
            <a:normAutofit fontScale="70000" lnSpcReduction="20000"/>
          </a:bodyPr>
          <a:lstStyle/>
          <a:p>
            <a:pPr marL="0" indent="0" algn="just">
              <a:buNone/>
            </a:pPr>
            <a:r>
              <a:rPr lang="en-US" b="1" dirty="0"/>
              <a:t>2. S3 Intelligent-Tiering: Automated Cost Optimization for Data with Unknown Access Patterns:</a:t>
            </a:r>
          </a:p>
          <a:p>
            <a:pPr algn="just"/>
            <a:r>
              <a:rPr lang="en-US" dirty="0"/>
              <a:t>The first cloud storage automatically decreases the user’s storage cost. It provides very cost-effective access based on frequency, without affecting other performances. </a:t>
            </a:r>
          </a:p>
          <a:p>
            <a:pPr algn="just"/>
            <a:r>
              <a:rPr lang="en-US" b="1" dirty="0"/>
              <a:t>It is the only cloud storage class that delivers automatic storage cost savings when data access patterns change, without performance impact or operational overhead. The Amazon S3 Intelligent-Tiering storage class is designed to optimize storage costs by automatically moving data to the most cost-effective access tier when access patterns change. </a:t>
            </a:r>
          </a:p>
          <a:p>
            <a:pPr algn="just"/>
            <a:r>
              <a:rPr lang="en-US" dirty="0"/>
              <a:t>S3 Intelligent-Tiering is the ideal storage class for data with unknown, changing, or unpredictable access patterns, independent of object size or retention period. You can use S3 Intelligent-Tiering as the default storage class for virtually any workload, especially data lakes, data analytics, new applications, and user-generated content. There are no retrieval charges in S3 Intelligent-Tiering.</a:t>
            </a:r>
          </a:p>
          <a:p>
            <a:pPr algn="just"/>
            <a:endParaRPr lang="en-US" dirty="0"/>
          </a:p>
          <a:p>
            <a:pPr algn="just"/>
            <a:r>
              <a:rPr lang="en-US" dirty="0"/>
              <a:t>Characteristics of  S3 Intelligent-Tiering:</a:t>
            </a:r>
          </a:p>
          <a:p>
            <a:pPr algn="just">
              <a:buFont typeface="Wingdings" panose="05000000000000000000" pitchFamily="2" charset="2"/>
              <a:buChar char="Ø"/>
            </a:pPr>
            <a:r>
              <a:rPr lang="en-US" dirty="0"/>
              <a:t>Required less monitoring and automatically tier charge.</a:t>
            </a:r>
          </a:p>
          <a:p>
            <a:pPr algn="just">
              <a:buFont typeface="Wingdings" panose="05000000000000000000" pitchFamily="2" charset="2"/>
              <a:buChar char="Ø"/>
            </a:pPr>
            <a:r>
              <a:rPr lang="en-US" b="0" i="0" dirty="0">
                <a:solidFill>
                  <a:srgbClr val="161E2D"/>
                </a:solidFill>
                <a:effectLst/>
                <a:latin typeface="AmazonEmber"/>
              </a:rPr>
              <a:t>Small monthly monitoring and automation charge.</a:t>
            </a:r>
          </a:p>
          <a:p>
            <a:pPr algn="just">
              <a:buFont typeface="Wingdings" panose="05000000000000000000" pitchFamily="2" charset="2"/>
              <a:buChar char="Ø"/>
            </a:pPr>
            <a:r>
              <a:rPr lang="en-US" b="0" i="0" dirty="0">
                <a:solidFill>
                  <a:srgbClr val="161E2D"/>
                </a:solidFill>
                <a:effectLst/>
                <a:latin typeface="AmazonEmber"/>
              </a:rPr>
              <a:t>No operational overhead, no lifecycle charges, no retrieval charges, and no minimum storage duration.</a:t>
            </a:r>
          </a:p>
          <a:p>
            <a:pPr algn="just">
              <a:buFont typeface="Wingdings" panose="05000000000000000000" pitchFamily="2" charset="2"/>
              <a:buChar char="Ø"/>
            </a:pPr>
            <a:r>
              <a:rPr lang="en-US" b="0" i="0" dirty="0">
                <a:solidFill>
                  <a:srgbClr val="161E2D"/>
                </a:solidFill>
                <a:effectLst/>
                <a:latin typeface="AmazonEmber"/>
              </a:rPr>
              <a:t>Automatic cost savings for data with unknown or changing access patterns</a:t>
            </a:r>
          </a:p>
          <a:p>
            <a:pPr algn="just">
              <a:buFont typeface="Wingdings" panose="05000000000000000000" pitchFamily="2" charset="2"/>
              <a:buChar char="Ø"/>
            </a:pPr>
            <a:endParaRPr lang="en-US" b="0" i="0" dirty="0">
              <a:solidFill>
                <a:srgbClr val="161E2D"/>
              </a:solidFill>
              <a:effectLst/>
              <a:latin typeface="AmazonEmber"/>
            </a:endParaRPr>
          </a:p>
          <a:p>
            <a:pPr algn="just">
              <a:buFont typeface="Wingdings" panose="05000000000000000000" pitchFamily="2" charset="2"/>
              <a:buChar char="Ø"/>
            </a:pPr>
            <a:endParaRPr lang="en-US" b="0" i="0" dirty="0">
              <a:solidFill>
                <a:srgbClr val="161E2D"/>
              </a:solidFill>
              <a:effectLst/>
              <a:latin typeface="AmazonEmber"/>
            </a:endParaRPr>
          </a:p>
          <a:p>
            <a:pPr algn="just">
              <a:buFont typeface="Wingdings" panose="05000000000000000000" pitchFamily="2" charset="2"/>
              <a:buChar char="Ø"/>
            </a:pPr>
            <a:endParaRPr lang="en-IN" dirty="0"/>
          </a:p>
        </p:txBody>
      </p:sp>
      <p:pic>
        <p:nvPicPr>
          <p:cNvPr id="4" name="image3.png">
            <a:extLst>
              <a:ext uri="{FF2B5EF4-FFF2-40B4-BE49-F238E27FC236}">
                <a16:creationId xmlns:a16="http://schemas.microsoft.com/office/drawing/2014/main" id="{CC216FC4-14F7-56F6-D462-1C90E9275634}"/>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82</a:t>
            </a:fld>
            <a:endParaRPr lang="en-IN"/>
          </a:p>
        </p:txBody>
      </p:sp>
    </p:spTree>
    <p:extLst>
      <p:ext uri="{BB962C8B-B14F-4D97-AF65-F5344CB8AC3E}">
        <p14:creationId xmlns:p14="http://schemas.microsoft.com/office/powerpoint/2010/main" val="39672274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BE71D-FBBC-925B-2DDA-8D8E032504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B5E51B-3965-AE79-82E7-9717760B9FA9}"/>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sp>
        <p:nvSpPr>
          <p:cNvPr id="3" name="Content Placeholder 2">
            <a:extLst>
              <a:ext uri="{FF2B5EF4-FFF2-40B4-BE49-F238E27FC236}">
                <a16:creationId xmlns:a16="http://schemas.microsoft.com/office/drawing/2014/main" id="{5248A3B8-5FD0-7279-C358-6B3F53DE01C9}"/>
              </a:ext>
            </a:extLst>
          </p:cNvPr>
          <p:cNvSpPr>
            <a:spLocks noGrp="1"/>
          </p:cNvSpPr>
          <p:nvPr>
            <p:ph idx="1"/>
          </p:nvPr>
        </p:nvSpPr>
        <p:spPr>
          <a:xfrm>
            <a:off x="274320" y="1178924"/>
            <a:ext cx="11765280" cy="5784583"/>
          </a:xfrm>
        </p:spPr>
        <p:txBody>
          <a:bodyPr>
            <a:normAutofit fontScale="62500" lnSpcReduction="20000"/>
          </a:bodyPr>
          <a:lstStyle/>
          <a:p>
            <a:pPr marL="0" indent="0" algn="just">
              <a:buNone/>
            </a:pPr>
            <a:r>
              <a:rPr lang="en-US" b="1" dirty="0"/>
              <a:t>3. Amazon S3 Express One Zone:</a:t>
            </a:r>
          </a:p>
          <a:p>
            <a:pPr algn="just"/>
            <a:r>
              <a:rPr lang="en-US" sz="3400" dirty="0"/>
              <a:t>Different from other S3 Storage Classes which store data in a minimum of three Availability Zones, S3 One Zone-IA stores data in a single Availability Zone. </a:t>
            </a:r>
          </a:p>
          <a:p>
            <a:pPr algn="just"/>
            <a:r>
              <a:rPr lang="en-US" sz="3400" b="0" i="0" dirty="0">
                <a:solidFill>
                  <a:srgbClr val="161E2D"/>
                </a:solidFill>
                <a:effectLst/>
              </a:rPr>
              <a:t>S3 Express One Zone can improve data access speeds by 10x and reduce request costs by 50% compared to S3 Standard. </a:t>
            </a:r>
          </a:p>
          <a:p>
            <a:pPr algn="just"/>
            <a:r>
              <a:rPr lang="en-US" sz="3400" b="0" i="0" dirty="0">
                <a:solidFill>
                  <a:srgbClr val="161E2D"/>
                </a:solidFill>
                <a:effectLst/>
              </a:rPr>
              <a:t>While you have always been able to choose a specific AWS Region to store your S3 data, with S3 Express One Zone you can select a specific AWS Availability Zone within an AWS Region to store your data. </a:t>
            </a:r>
          </a:p>
          <a:p>
            <a:pPr algn="just"/>
            <a:r>
              <a:rPr lang="en-US" sz="3400" dirty="0"/>
              <a:t>It’s a very good choice for storing secondary backup copies of on-premises data or easily re-creatable data. S3 One Zone-IA provides you the same high durability, high throughput, and low latency as in S3 Standard.</a:t>
            </a:r>
          </a:p>
          <a:p>
            <a:pPr algn="just"/>
            <a:endParaRPr lang="en-US" dirty="0"/>
          </a:p>
          <a:p>
            <a:pPr algn="just"/>
            <a:r>
              <a:rPr lang="en-US" b="1" dirty="0"/>
              <a:t>Characteristics :</a:t>
            </a:r>
          </a:p>
          <a:p>
            <a:pPr algn="just">
              <a:buFont typeface="Wingdings" panose="05000000000000000000" pitchFamily="2" charset="2"/>
              <a:buChar char="Ø"/>
            </a:pPr>
            <a:r>
              <a:rPr lang="en-US" dirty="0"/>
              <a:t>Availability Zone destruction can damage the data.</a:t>
            </a:r>
          </a:p>
          <a:p>
            <a:pPr algn="just">
              <a:buFont typeface="Wingdings" panose="05000000000000000000" pitchFamily="2" charset="2"/>
              <a:buChar char="Ø"/>
            </a:pPr>
            <a:r>
              <a:rPr lang="en-US" dirty="0"/>
              <a:t>Availability is 99.5% in S3 one Zone- Infrequent Access.</a:t>
            </a:r>
          </a:p>
          <a:p>
            <a:pPr algn="just">
              <a:buFont typeface="Wingdings" panose="05000000000000000000" pitchFamily="2" charset="2"/>
              <a:buChar char="Ø"/>
            </a:pPr>
            <a:r>
              <a:rPr lang="en-US" dirty="0"/>
              <a:t>Durability is of  99.999999999%.</a:t>
            </a:r>
          </a:p>
          <a:p>
            <a:pPr algn="just">
              <a:buFont typeface="Wingdings" panose="05000000000000000000" pitchFamily="2" charset="2"/>
              <a:buChar char="Ø"/>
            </a:pPr>
            <a:r>
              <a:rPr lang="en-US" b="0" i="0" dirty="0">
                <a:solidFill>
                  <a:srgbClr val="161E2D"/>
                </a:solidFill>
                <a:effectLst/>
                <a:latin typeface="AmazonEmber"/>
              </a:rPr>
              <a:t>High performance storage for your most frequently accessed data</a:t>
            </a:r>
          </a:p>
          <a:p>
            <a:pPr algn="just">
              <a:buFont typeface="Wingdings" panose="05000000000000000000" pitchFamily="2" charset="2"/>
              <a:buChar char="Ø"/>
            </a:pPr>
            <a:r>
              <a:rPr lang="en-US" b="0" i="0" dirty="0">
                <a:solidFill>
                  <a:srgbClr val="161E2D"/>
                </a:solidFill>
                <a:effectLst/>
                <a:latin typeface="AmazonEmber"/>
              </a:rPr>
              <a:t>Optimized for large datasets with many small objects</a:t>
            </a:r>
          </a:p>
          <a:p>
            <a:pPr algn="just">
              <a:buFont typeface="Wingdings" panose="05000000000000000000" pitchFamily="2" charset="2"/>
              <a:buChar char="Ø"/>
            </a:pPr>
            <a:r>
              <a:rPr lang="en-US" b="0" i="0" dirty="0">
                <a:solidFill>
                  <a:srgbClr val="161E2D"/>
                </a:solidFill>
                <a:effectLst/>
                <a:latin typeface="AmazonEmber"/>
              </a:rPr>
              <a:t>Scale to handle millions of requests per minute</a:t>
            </a:r>
          </a:p>
        </p:txBody>
      </p:sp>
      <p:pic>
        <p:nvPicPr>
          <p:cNvPr id="4" name="image3.png">
            <a:extLst>
              <a:ext uri="{FF2B5EF4-FFF2-40B4-BE49-F238E27FC236}">
                <a16:creationId xmlns:a16="http://schemas.microsoft.com/office/drawing/2014/main" id="{669A878A-B638-83F3-E68B-7DEDC3BD6D34}"/>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83</a:t>
            </a:fld>
            <a:endParaRPr lang="en-IN"/>
          </a:p>
        </p:txBody>
      </p:sp>
    </p:spTree>
    <p:extLst>
      <p:ext uri="{BB962C8B-B14F-4D97-AF65-F5344CB8AC3E}">
        <p14:creationId xmlns:p14="http://schemas.microsoft.com/office/powerpoint/2010/main" val="25788449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E3158-803C-391F-D567-A962CF3E3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664A89-9EF5-6A34-A982-F37DC38B4B42}"/>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sp>
        <p:nvSpPr>
          <p:cNvPr id="3" name="Content Placeholder 2">
            <a:extLst>
              <a:ext uri="{FF2B5EF4-FFF2-40B4-BE49-F238E27FC236}">
                <a16:creationId xmlns:a16="http://schemas.microsoft.com/office/drawing/2014/main" id="{BE4456AE-C27C-217D-9B19-2008D860926B}"/>
              </a:ext>
            </a:extLst>
          </p:cNvPr>
          <p:cNvSpPr>
            <a:spLocks noGrp="1"/>
          </p:cNvSpPr>
          <p:nvPr>
            <p:ph idx="1"/>
          </p:nvPr>
        </p:nvSpPr>
        <p:spPr>
          <a:xfrm>
            <a:off x="274320" y="1347737"/>
            <a:ext cx="11765280" cy="5313950"/>
          </a:xfrm>
        </p:spPr>
        <p:txBody>
          <a:bodyPr>
            <a:normAutofit fontScale="85000" lnSpcReduction="20000"/>
          </a:bodyPr>
          <a:lstStyle/>
          <a:p>
            <a:pPr marL="0" indent="0" algn="just">
              <a:buNone/>
            </a:pPr>
            <a:r>
              <a:rPr lang="en-US" b="1" dirty="0"/>
              <a:t>4. S3 Standard-Infrequent Access: Cost-Effective Storage for Less Frequently Used Data</a:t>
            </a:r>
          </a:p>
          <a:p>
            <a:pPr algn="just"/>
            <a:r>
              <a:rPr lang="en-US" dirty="0"/>
              <a:t>To access the less frequently used data, users use S3 Standard-IA. It requires rapid access when needed. We can achieve high strength, high output, and low bandwidth by using S3 Standard-IA. It is best in storing the backup, and recovery of data for a long time. It act as a data store for disaster recovery files.</a:t>
            </a:r>
          </a:p>
          <a:p>
            <a:pPr algn="just"/>
            <a:r>
              <a:rPr lang="en-US" b="1" dirty="0"/>
              <a:t>Standard-IA is for data that is accessed less frequently, but requires rapid access when needed. S3 Standard-IA offers the high durability, high throughput, and low latency </a:t>
            </a:r>
          </a:p>
          <a:p>
            <a:pPr algn="just"/>
            <a:r>
              <a:rPr lang="en-US" dirty="0"/>
              <a:t>Characteristics of  S3 Standard-Infrequent Access</a:t>
            </a:r>
          </a:p>
          <a:p>
            <a:pPr algn="just">
              <a:buFont typeface="Wingdings" panose="05000000000000000000" pitchFamily="2" charset="2"/>
              <a:buChar char="Ø"/>
            </a:pPr>
            <a:r>
              <a:rPr lang="en-US" dirty="0"/>
              <a:t>High performance and same action rate.</a:t>
            </a:r>
          </a:p>
          <a:p>
            <a:pPr algn="just">
              <a:buFont typeface="Wingdings" panose="05000000000000000000" pitchFamily="2" charset="2"/>
              <a:buChar char="Ø"/>
            </a:pPr>
            <a:r>
              <a:rPr lang="en-US" b="0" i="0" dirty="0">
                <a:solidFill>
                  <a:srgbClr val="161E2D"/>
                </a:solidFill>
                <a:effectLst/>
                <a:latin typeface="AmazonEmber"/>
              </a:rPr>
              <a:t>Infrequently accessed data that needs millisecond access</a:t>
            </a:r>
          </a:p>
          <a:p>
            <a:pPr algn="just">
              <a:buFont typeface="Wingdings" panose="05000000000000000000" pitchFamily="2" charset="2"/>
              <a:buChar char="Ø"/>
            </a:pPr>
            <a:r>
              <a:rPr lang="en-US" dirty="0"/>
              <a:t>Same low latency and high throughput performance of S3 Standard</a:t>
            </a:r>
          </a:p>
          <a:p>
            <a:pPr algn="just">
              <a:buFont typeface="Wingdings" panose="05000000000000000000" pitchFamily="2" charset="2"/>
              <a:buChar char="Ø"/>
            </a:pPr>
            <a:r>
              <a:rPr lang="en-US" dirty="0"/>
              <a:t>Very Durable in all AZs.</a:t>
            </a:r>
          </a:p>
          <a:p>
            <a:pPr algn="just">
              <a:buFont typeface="Wingdings" panose="05000000000000000000" pitchFamily="2" charset="2"/>
              <a:buChar char="Ø"/>
            </a:pPr>
            <a:r>
              <a:rPr lang="en-US" dirty="0"/>
              <a:t>Availability is 99.9% in S3 Standard-IA.</a:t>
            </a:r>
          </a:p>
          <a:p>
            <a:pPr algn="just">
              <a:buFont typeface="Wingdings" panose="05000000000000000000" pitchFamily="2" charset="2"/>
              <a:buChar char="Ø"/>
            </a:pPr>
            <a:r>
              <a:rPr lang="en-US" dirty="0"/>
              <a:t>Durability is  of 99.999999999%</a:t>
            </a:r>
            <a:endParaRPr lang="en-IN" dirty="0"/>
          </a:p>
        </p:txBody>
      </p:sp>
      <p:pic>
        <p:nvPicPr>
          <p:cNvPr id="4" name="image3.png">
            <a:extLst>
              <a:ext uri="{FF2B5EF4-FFF2-40B4-BE49-F238E27FC236}">
                <a16:creationId xmlns:a16="http://schemas.microsoft.com/office/drawing/2014/main" id="{47889936-1C92-A097-1510-AA8558403AA3}"/>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84</a:t>
            </a:fld>
            <a:endParaRPr lang="en-IN"/>
          </a:p>
        </p:txBody>
      </p:sp>
    </p:spTree>
    <p:extLst>
      <p:ext uri="{BB962C8B-B14F-4D97-AF65-F5344CB8AC3E}">
        <p14:creationId xmlns:p14="http://schemas.microsoft.com/office/powerpoint/2010/main" val="34005723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EAB22-EA5B-CE5F-DD87-7F79DF140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5FF1EA-E637-7551-CE63-E91D546A0CA8}"/>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sp>
        <p:nvSpPr>
          <p:cNvPr id="3" name="Content Placeholder 2">
            <a:extLst>
              <a:ext uri="{FF2B5EF4-FFF2-40B4-BE49-F238E27FC236}">
                <a16:creationId xmlns:a16="http://schemas.microsoft.com/office/drawing/2014/main" id="{2C1AEF6E-D401-B3C7-2BBA-362502D0C80C}"/>
              </a:ext>
            </a:extLst>
          </p:cNvPr>
          <p:cNvSpPr>
            <a:spLocks noGrp="1"/>
          </p:cNvSpPr>
          <p:nvPr>
            <p:ph idx="1"/>
          </p:nvPr>
        </p:nvSpPr>
        <p:spPr>
          <a:xfrm>
            <a:off x="274320" y="1178926"/>
            <a:ext cx="11765280" cy="5313950"/>
          </a:xfrm>
        </p:spPr>
        <p:txBody>
          <a:bodyPr>
            <a:normAutofit fontScale="85000" lnSpcReduction="20000"/>
          </a:bodyPr>
          <a:lstStyle/>
          <a:p>
            <a:pPr marL="0" indent="0" algn="just">
              <a:buNone/>
            </a:pPr>
            <a:r>
              <a:rPr lang="en-US" b="1" dirty="0"/>
              <a:t>5. Amazon S3 One Zone-Infrequent Access: Cost-Effective Storage for Less Frequently Used Data</a:t>
            </a:r>
          </a:p>
          <a:p>
            <a:pPr algn="just"/>
            <a:r>
              <a:rPr lang="en-US" dirty="0"/>
              <a:t>S3 One Zone-IA is for data that is accessed less frequently, but requires rapid access when needed. Unlike other S3 Storage Classes which store data in a minimum of three Availability Zones (AZs), S3 One Zone-IA stores data in a single AZ and costs 20% less than S3 Standard-IA.</a:t>
            </a:r>
          </a:p>
          <a:p>
            <a:pPr algn="just"/>
            <a:r>
              <a:rPr lang="en-US" b="0" i="0" dirty="0">
                <a:solidFill>
                  <a:srgbClr val="161E2D"/>
                </a:solidFill>
                <a:effectLst/>
                <a:latin typeface="AmazonEmber"/>
              </a:rPr>
              <a:t>It’s a good choice for storing secondary backup copies of on-premises data or easily re-creatable data. </a:t>
            </a:r>
          </a:p>
          <a:p>
            <a:pPr algn="just"/>
            <a:r>
              <a:rPr lang="en-US" dirty="0"/>
              <a:t>S3 One Zone-IA is ideal for customers who want a lower-cost option for infrequently accessed data </a:t>
            </a:r>
          </a:p>
          <a:p>
            <a:pPr algn="just"/>
            <a:r>
              <a:rPr lang="en-US" dirty="0"/>
              <a:t>Characteristics:</a:t>
            </a:r>
          </a:p>
          <a:p>
            <a:pPr algn="just">
              <a:buFont typeface="Wingdings" panose="05000000000000000000" pitchFamily="2" charset="2"/>
              <a:buChar char="Ø"/>
            </a:pPr>
            <a:r>
              <a:rPr lang="en-US" dirty="0"/>
              <a:t>Re-creatable infrequently accessed data</a:t>
            </a:r>
          </a:p>
          <a:p>
            <a:pPr algn="just">
              <a:buFont typeface="Wingdings" panose="05000000000000000000" pitchFamily="2" charset="2"/>
              <a:buChar char="Ø"/>
            </a:pPr>
            <a:r>
              <a:rPr lang="en-US" dirty="0"/>
              <a:t>Same low latency and high throughput performance of S3 Standard</a:t>
            </a:r>
          </a:p>
          <a:p>
            <a:pPr algn="just">
              <a:buFont typeface="Wingdings" panose="05000000000000000000" pitchFamily="2" charset="2"/>
              <a:buChar char="Ø"/>
            </a:pPr>
            <a:r>
              <a:rPr lang="en-US" dirty="0"/>
              <a:t>Availability is 99.9% in S3 Standard-IA.</a:t>
            </a:r>
          </a:p>
          <a:p>
            <a:pPr algn="just">
              <a:buFont typeface="Wingdings" panose="05000000000000000000" pitchFamily="2" charset="2"/>
              <a:buChar char="Ø"/>
            </a:pPr>
            <a:r>
              <a:rPr lang="en-US" dirty="0"/>
              <a:t>Durability is  of 99.999999999%</a:t>
            </a:r>
            <a:endParaRPr lang="en-IN" dirty="0"/>
          </a:p>
        </p:txBody>
      </p:sp>
      <p:pic>
        <p:nvPicPr>
          <p:cNvPr id="4" name="image3.png">
            <a:extLst>
              <a:ext uri="{FF2B5EF4-FFF2-40B4-BE49-F238E27FC236}">
                <a16:creationId xmlns:a16="http://schemas.microsoft.com/office/drawing/2014/main" id="{FA292FBF-0A5D-356D-807F-AF6C38178A60}"/>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85</a:t>
            </a:fld>
            <a:endParaRPr lang="en-IN"/>
          </a:p>
        </p:txBody>
      </p:sp>
    </p:spTree>
    <p:extLst>
      <p:ext uri="{BB962C8B-B14F-4D97-AF65-F5344CB8AC3E}">
        <p14:creationId xmlns:p14="http://schemas.microsoft.com/office/powerpoint/2010/main" val="345945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A38AC-AC78-B265-2B52-7CDF271CC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D438F-2E65-3D8B-DB84-E6518EA6A8E8}"/>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sp>
        <p:nvSpPr>
          <p:cNvPr id="3" name="Content Placeholder 2">
            <a:extLst>
              <a:ext uri="{FF2B5EF4-FFF2-40B4-BE49-F238E27FC236}">
                <a16:creationId xmlns:a16="http://schemas.microsoft.com/office/drawing/2014/main" id="{C9F767DC-C1DC-00C0-8E4B-7A3751E70995}"/>
              </a:ext>
            </a:extLst>
          </p:cNvPr>
          <p:cNvSpPr>
            <a:spLocks noGrp="1"/>
          </p:cNvSpPr>
          <p:nvPr>
            <p:ph idx="1"/>
          </p:nvPr>
        </p:nvSpPr>
        <p:spPr>
          <a:xfrm>
            <a:off x="274320" y="1178926"/>
            <a:ext cx="11765280" cy="5313950"/>
          </a:xfrm>
        </p:spPr>
        <p:txBody>
          <a:bodyPr>
            <a:normAutofit fontScale="92500" lnSpcReduction="10000"/>
          </a:bodyPr>
          <a:lstStyle/>
          <a:p>
            <a:pPr marL="0" indent="0" algn="just">
              <a:buNone/>
            </a:pPr>
            <a:r>
              <a:rPr lang="en-US" b="1" dirty="0"/>
              <a:t>6. S3 Glacier Instant Retrieval: High-Performance Archiving with Rapid Retrieval</a:t>
            </a:r>
          </a:p>
          <a:p>
            <a:pPr algn="just"/>
            <a:r>
              <a:rPr lang="en-US" dirty="0"/>
              <a:t>It is an archive storage class that delivers the lowest-cost storage for data archiving and is organized to provide you with the highest performance and with more flexibility. S3 Glacier Instant Retrieval delivers the fastest access to archive storage. Same as in S3 standard, Data retrieval in milliseconds .</a:t>
            </a:r>
          </a:p>
          <a:p>
            <a:pPr algn="just"/>
            <a:endParaRPr lang="en-US" dirty="0"/>
          </a:p>
          <a:p>
            <a:pPr algn="just"/>
            <a:r>
              <a:rPr lang="en-US" dirty="0"/>
              <a:t>Characteristics of S3 Glacier Instant Retrieval</a:t>
            </a:r>
          </a:p>
          <a:p>
            <a:pPr algn="just">
              <a:buFont typeface="Wingdings" panose="05000000000000000000" pitchFamily="2" charset="2"/>
              <a:buChar char="Ø"/>
            </a:pPr>
            <a:r>
              <a:rPr lang="en-US" dirty="0"/>
              <a:t>It just takes milliseconds to recover the data.</a:t>
            </a:r>
          </a:p>
          <a:p>
            <a:pPr algn="just">
              <a:buFont typeface="Wingdings" panose="05000000000000000000" pitchFamily="2" charset="2"/>
              <a:buChar char="Ø"/>
            </a:pPr>
            <a:r>
              <a:rPr lang="en-US" dirty="0"/>
              <a:t>The minimum object size should be 128KB.</a:t>
            </a:r>
          </a:p>
          <a:p>
            <a:pPr algn="just">
              <a:buFont typeface="Wingdings" panose="05000000000000000000" pitchFamily="2" charset="2"/>
              <a:buChar char="Ø"/>
            </a:pPr>
            <a:r>
              <a:rPr lang="en-US" dirty="0"/>
              <a:t>Availability is 99.9% in S3 glacier Instant Retrieval.</a:t>
            </a:r>
          </a:p>
          <a:p>
            <a:pPr algn="just">
              <a:buFont typeface="Wingdings" panose="05000000000000000000" pitchFamily="2" charset="2"/>
              <a:buChar char="Ø"/>
            </a:pPr>
            <a:r>
              <a:rPr lang="en-US" dirty="0"/>
              <a:t>Durability is of  99.999999999%</a:t>
            </a:r>
          </a:p>
          <a:p>
            <a:pPr algn="just">
              <a:buFont typeface="Wingdings" panose="05000000000000000000" pitchFamily="2" charset="2"/>
              <a:buChar char="Ø"/>
            </a:pPr>
            <a:r>
              <a:rPr lang="en-US" dirty="0"/>
              <a:t>Long-lived data that is accessed a few times per year with instant retrievals</a:t>
            </a:r>
          </a:p>
        </p:txBody>
      </p:sp>
      <p:pic>
        <p:nvPicPr>
          <p:cNvPr id="4" name="image3.png">
            <a:extLst>
              <a:ext uri="{FF2B5EF4-FFF2-40B4-BE49-F238E27FC236}">
                <a16:creationId xmlns:a16="http://schemas.microsoft.com/office/drawing/2014/main" id="{38C97B97-E34D-A43C-A5D0-D97123207190}"/>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86</a:t>
            </a:fld>
            <a:endParaRPr lang="en-IN"/>
          </a:p>
        </p:txBody>
      </p:sp>
    </p:spTree>
    <p:extLst>
      <p:ext uri="{BB962C8B-B14F-4D97-AF65-F5344CB8AC3E}">
        <p14:creationId xmlns:p14="http://schemas.microsoft.com/office/powerpoint/2010/main" val="1497260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A7ADA-8AED-8A29-E9D0-25A89AC9F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1A044-FE5B-621C-2883-2D061389DC68}"/>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sp>
        <p:nvSpPr>
          <p:cNvPr id="3" name="Content Placeholder 2">
            <a:extLst>
              <a:ext uri="{FF2B5EF4-FFF2-40B4-BE49-F238E27FC236}">
                <a16:creationId xmlns:a16="http://schemas.microsoft.com/office/drawing/2014/main" id="{5A5BBE38-D85B-2BC2-333E-A5E331ABA4D3}"/>
              </a:ext>
            </a:extLst>
          </p:cNvPr>
          <p:cNvSpPr>
            <a:spLocks noGrp="1"/>
          </p:cNvSpPr>
          <p:nvPr>
            <p:ph idx="1"/>
          </p:nvPr>
        </p:nvSpPr>
        <p:spPr>
          <a:xfrm>
            <a:off x="274320" y="1178926"/>
            <a:ext cx="11765280" cy="5313950"/>
          </a:xfrm>
        </p:spPr>
        <p:txBody>
          <a:bodyPr>
            <a:normAutofit fontScale="70000" lnSpcReduction="20000"/>
          </a:bodyPr>
          <a:lstStyle/>
          <a:p>
            <a:pPr marL="0" indent="0" algn="just">
              <a:buNone/>
            </a:pPr>
            <a:r>
              <a:rPr lang="en-US" b="1" dirty="0"/>
              <a:t>7.S3 Glacier Flexible Retrieval: Balancing Cost and Retrieval Flexibility for Archiving</a:t>
            </a:r>
          </a:p>
          <a:p>
            <a:pPr algn="just"/>
            <a:r>
              <a:rPr lang="en-US" dirty="0"/>
              <a:t>S3 Glacier Flexible Retrieval delivers low-cost storage, up to 10% lower cost (than S3 Glacier Instant Retrieval), for archive data that is accessed 1—2 times per year and is retrieved asynchronously.</a:t>
            </a:r>
          </a:p>
          <a:p>
            <a:pPr algn="just"/>
            <a:r>
              <a:rPr lang="en-US" dirty="0"/>
              <a:t> For archive data that does not require immediate access but needs the flexibility to retrieve large sets of data at no cost, such as backup or disaster recovery use cases, S3 Glacier Flexible Retrieval (formerly S3 Glacier) is the ideal storage class.</a:t>
            </a:r>
          </a:p>
          <a:p>
            <a:pPr algn="just"/>
            <a:r>
              <a:rPr lang="en-US" dirty="0"/>
              <a:t>It provides low-cost storage compared to S3 Glacier Instant Retrieval. It is a suitable solution for backing up the data so that it can be recovered easily a few times in a year. It just takes minutes to access the data. </a:t>
            </a:r>
          </a:p>
          <a:p>
            <a:pPr algn="just"/>
            <a:endParaRPr lang="en-US" dirty="0"/>
          </a:p>
          <a:p>
            <a:pPr algn="just"/>
            <a:r>
              <a:rPr lang="en-US" dirty="0"/>
              <a:t>Characteristics :</a:t>
            </a:r>
          </a:p>
          <a:p>
            <a:pPr algn="just">
              <a:buFont typeface="Wingdings" panose="05000000000000000000" pitchFamily="2" charset="2"/>
              <a:buChar char="Ø"/>
            </a:pPr>
            <a:r>
              <a:rPr lang="en-US" dirty="0"/>
              <a:t>Free recoveries in high quantity.</a:t>
            </a:r>
          </a:p>
          <a:p>
            <a:pPr algn="just">
              <a:buFont typeface="Wingdings" panose="05000000000000000000" pitchFamily="2" charset="2"/>
              <a:buChar char="Ø"/>
            </a:pPr>
            <a:r>
              <a:rPr lang="en-US" b="0" i="0" dirty="0">
                <a:solidFill>
                  <a:srgbClr val="161E2D"/>
                </a:solidFill>
                <a:effectLst/>
                <a:latin typeface="AmazonEmber"/>
              </a:rPr>
              <a:t>Backup and archive data that is rarely accessed and low cost</a:t>
            </a:r>
          </a:p>
          <a:p>
            <a:pPr algn="just">
              <a:buFont typeface="Wingdings" panose="05000000000000000000" pitchFamily="2" charset="2"/>
              <a:buChar char="Ø"/>
            </a:pPr>
            <a:r>
              <a:rPr lang="en-US" dirty="0"/>
              <a:t>Supports SSL for data in transit and encryption of data at rest</a:t>
            </a:r>
          </a:p>
          <a:p>
            <a:pPr algn="just">
              <a:buFont typeface="Wingdings" panose="05000000000000000000" pitchFamily="2" charset="2"/>
              <a:buChar char="Ø"/>
            </a:pPr>
            <a:r>
              <a:rPr lang="en-US" dirty="0"/>
              <a:t>When you have to retrieve large data sets , then S3 glacier flexible retrieval is best for backup and disaster recovery use cases.</a:t>
            </a:r>
          </a:p>
          <a:p>
            <a:pPr algn="just">
              <a:buFont typeface="Wingdings" panose="05000000000000000000" pitchFamily="2" charset="2"/>
              <a:buChar char="Ø"/>
            </a:pPr>
            <a:r>
              <a:rPr lang="en-US" dirty="0"/>
              <a:t>Availability is 99.99% in S3 glacier flexible retrieval.</a:t>
            </a:r>
          </a:p>
          <a:p>
            <a:pPr algn="just">
              <a:buFont typeface="Wingdings" panose="05000000000000000000" pitchFamily="2" charset="2"/>
              <a:buChar char="Ø"/>
            </a:pPr>
            <a:r>
              <a:rPr lang="en-US" dirty="0"/>
              <a:t>Durability is of  99.999999999%.</a:t>
            </a:r>
            <a:endParaRPr lang="en-IN" dirty="0"/>
          </a:p>
        </p:txBody>
      </p:sp>
      <p:pic>
        <p:nvPicPr>
          <p:cNvPr id="4" name="image3.png">
            <a:extLst>
              <a:ext uri="{FF2B5EF4-FFF2-40B4-BE49-F238E27FC236}">
                <a16:creationId xmlns:a16="http://schemas.microsoft.com/office/drawing/2014/main" id="{78674B75-4DE7-0B05-375A-A98A3F7345DA}"/>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87</a:t>
            </a:fld>
            <a:endParaRPr lang="en-IN"/>
          </a:p>
        </p:txBody>
      </p:sp>
    </p:spTree>
    <p:extLst>
      <p:ext uri="{BB962C8B-B14F-4D97-AF65-F5344CB8AC3E}">
        <p14:creationId xmlns:p14="http://schemas.microsoft.com/office/powerpoint/2010/main" val="10351140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326DF-67C2-D093-CC7E-0E6CDCCB0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63324-3551-DFD6-C01F-4C17735F49A4}"/>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sp>
        <p:nvSpPr>
          <p:cNvPr id="3" name="Content Placeholder 2">
            <a:extLst>
              <a:ext uri="{FF2B5EF4-FFF2-40B4-BE49-F238E27FC236}">
                <a16:creationId xmlns:a16="http://schemas.microsoft.com/office/drawing/2014/main" id="{5C5FB2F0-FA18-F15E-5842-3BC7C6E68183}"/>
              </a:ext>
            </a:extLst>
          </p:cNvPr>
          <p:cNvSpPr>
            <a:spLocks noGrp="1"/>
          </p:cNvSpPr>
          <p:nvPr>
            <p:ph idx="1"/>
          </p:nvPr>
        </p:nvSpPr>
        <p:spPr>
          <a:xfrm>
            <a:off x="274320" y="1178926"/>
            <a:ext cx="11765280" cy="5313950"/>
          </a:xfrm>
        </p:spPr>
        <p:txBody>
          <a:bodyPr>
            <a:normAutofit fontScale="62500" lnSpcReduction="20000"/>
          </a:bodyPr>
          <a:lstStyle/>
          <a:p>
            <a:pPr marL="0" indent="0" algn="just">
              <a:buNone/>
            </a:pPr>
            <a:r>
              <a:rPr lang="en-US" b="1" dirty="0"/>
              <a:t>8. Amazon S3 Glacier Deep Archive</a:t>
            </a:r>
          </a:p>
          <a:p>
            <a:pPr algn="just"/>
            <a:r>
              <a:rPr lang="en-US" dirty="0"/>
              <a:t>The Glacier Deep Archive storage class is designed to provide long-lasting and secure long-term storage for large amounts of data at a price that is competitive with off-premises tape archival services that is very cheap. </a:t>
            </a:r>
          </a:p>
          <a:p>
            <a:pPr algn="just"/>
            <a:r>
              <a:rPr lang="en-US" dirty="0"/>
              <a:t>It is designed for customers—particularly those in highly-regulated industries, such as financial services, healthcare, and public sectors—that retain data sets for 7—10 years or longer to meet regulatory compliance requirements.</a:t>
            </a:r>
          </a:p>
          <a:p>
            <a:pPr algn="just"/>
            <a:r>
              <a:rPr lang="en-US" dirty="0"/>
              <a:t>You no longer need to deal with expensive services. Accessibility is very much efficient, that it can restore data within 12 hours. </a:t>
            </a:r>
          </a:p>
          <a:p>
            <a:pPr algn="just"/>
            <a:r>
              <a:rPr lang="en-US" dirty="0"/>
              <a:t>This storage class is designed in such a way that users can easily get long-lasting and more secured storage for a huge amount of data at very less cost. Efficient accessibility and can restore data within very less time, therefore its time complexity is also efficient. S3 Glacier Deep Archive also have the feature of objects replication.</a:t>
            </a:r>
          </a:p>
          <a:p>
            <a:pPr algn="just"/>
            <a:endParaRPr lang="en-US" dirty="0"/>
          </a:p>
          <a:p>
            <a:pPr algn="just"/>
            <a:r>
              <a:rPr lang="en-US" dirty="0"/>
              <a:t>Characteristics of S3 Glacier Deep Archive</a:t>
            </a:r>
          </a:p>
          <a:p>
            <a:pPr algn="just">
              <a:buFont typeface="Wingdings" panose="05000000000000000000" pitchFamily="2" charset="2"/>
              <a:buChar char="Ø"/>
            </a:pPr>
            <a:r>
              <a:rPr lang="en-US" dirty="0"/>
              <a:t>More secured storage.</a:t>
            </a:r>
          </a:p>
          <a:p>
            <a:pPr algn="just">
              <a:buFont typeface="Wingdings" panose="05000000000000000000" pitchFamily="2" charset="2"/>
              <a:buChar char="Ø"/>
            </a:pPr>
            <a:r>
              <a:rPr lang="en-US" b="0" i="0" dirty="0">
                <a:solidFill>
                  <a:srgbClr val="161E2D"/>
                </a:solidFill>
                <a:effectLst/>
                <a:latin typeface="AmazonEmber"/>
              </a:rPr>
              <a:t>Archive data that is very rarely accessed and very low cost</a:t>
            </a:r>
          </a:p>
          <a:p>
            <a:pPr algn="just">
              <a:buFont typeface="Wingdings" panose="05000000000000000000" pitchFamily="2" charset="2"/>
              <a:buChar char="Ø"/>
            </a:pPr>
            <a:r>
              <a:rPr lang="en-US" b="0" i="0" dirty="0">
                <a:solidFill>
                  <a:srgbClr val="161E2D"/>
                </a:solidFill>
                <a:effectLst/>
                <a:latin typeface="AmazonEmber"/>
              </a:rPr>
              <a:t>Retrieval time within 12 hours</a:t>
            </a:r>
          </a:p>
          <a:p>
            <a:pPr algn="just">
              <a:buFont typeface="Wingdings" panose="05000000000000000000" pitchFamily="2" charset="2"/>
              <a:buChar char="Ø"/>
            </a:pPr>
            <a:r>
              <a:rPr lang="en-US" dirty="0"/>
              <a:t>Availability is 99.99% in S3 glacier deep archive.</a:t>
            </a:r>
          </a:p>
          <a:p>
            <a:pPr algn="just">
              <a:buFont typeface="Wingdings" panose="05000000000000000000" pitchFamily="2" charset="2"/>
              <a:buChar char="Ø"/>
            </a:pPr>
            <a:r>
              <a:rPr lang="en-US" dirty="0"/>
              <a:t>Durability is of  99.999999999%.</a:t>
            </a:r>
            <a:endParaRPr lang="en-IN" dirty="0"/>
          </a:p>
        </p:txBody>
      </p:sp>
      <p:pic>
        <p:nvPicPr>
          <p:cNvPr id="4" name="image3.png">
            <a:extLst>
              <a:ext uri="{FF2B5EF4-FFF2-40B4-BE49-F238E27FC236}">
                <a16:creationId xmlns:a16="http://schemas.microsoft.com/office/drawing/2014/main" id="{F1A665C0-43AF-F3C5-CA27-13C989FDC33E}"/>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88</a:t>
            </a:fld>
            <a:endParaRPr lang="en-IN"/>
          </a:p>
        </p:txBody>
      </p:sp>
    </p:spTree>
    <p:extLst>
      <p:ext uri="{BB962C8B-B14F-4D97-AF65-F5344CB8AC3E}">
        <p14:creationId xmlns:p14="http://schemas.microsoft.com/office/powerpoint/2010/main" val="31343341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D5F90-CF6F-B857-5901-009524FA5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471771-3CC2-DBD0-40D7-10875B331FF5}"/>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sp>
        <p:nvSpPr>
          <p:cNvPr id="3" name="Content Placeholder 2">
            <a:extLst>
              <a:ext uri="{FF2B5EF4-FFF2-40B4-BE49-F238E27FC236}">
                <a16:creationId xmlns:a16="http://schemas.microsoft.com/office/drawing/2014/main" id="{72AF3FDE-8383-4421-DB51-54FFFEB70690}"/>
              </a:ext>
            </a:extLst>
          </p:cNvPr>
          <p:cNvSpPr>
            <a:spLocks noGrp="1"/>
          </p:cNvSpPr>
          <p:nvPr>
            <p:ph idx="1"/>
          </p:nvPr>
        </p:nvSpPr>
        <p:spPr>
          <a:xfrm>
            <a:off x="274320" y="1178926"/>
            <a:ext cx="11765280" cy="5313950"/>
          </a:xfrm>
        </p:spPr>
        <p:txBody>
          <a:bodyPr>
            <a:normAutofit fontScale="92500" lnSpcReduction="10000"/>
          </a:bodyPr>
          <a:lstStyle/>
          <a:p>
            <a:pPr marL="0" indent="0" algn="just">
              <a:buNone/>
            </a:pPr>
            <a:r>
              <a:rPr lang="en-US" b="1" dirty="0"/>
              <a:t>9. Amazon S3 storage classes for AWS Dedicated Local Zones</a:t>
            </a:r>
          </a:p>
          <a:p>
            <a:pPr algn="just"/>
            <a:r>
              <a:rPr lang="en-US" dirty="0"/>
              <a:t>In AWS Dedicated Local Zones, the S3 Express One Zone and S3 One Zone-Infrequent access storage classes are purpose-built to store data in a specific data perimeter to support your data isolation and data residency use cases.</a:t>
            </a:r>
          </a:p>
          <a:p>
            <a:pPr algn="just"/>
            <a:r>
              <a:rPr lang="en-US" dirty="0"/>
              <a:t>Dedicated Local Zones are a type of AWS infrastructure that is fully managed by AWS, built for exclusive use by you or your community, and placed in a location or data center specified by you to help you comply with regulatory requirements. Both storage classes store data in a single Dedicated Local Zone and are supported in directory buckets. </a:t>
            </a:r>
          </a:p>
          <a:p>
            <a:pPr algn="just"/>
            <a:endParaRPr lang="en-US" dirty="0"/>
          </a:p>
          <a:p>
            <a:pPr algn="just"/>
            <a:r>
              <a:rPr lang="en-US" dirty="0"/>
              <a:t>Characteristics: </a:t>
            </a:r>
          </a:p>
          <a:p>
            <a:pPr algn="just">
              <a:buFont typeface="Wingdings" panose="05000000000000000000" pitchFamily="2" charset="2"/>
              <a:buChar char="Ø"/>
            </a:pPr>
            <a:r>
              <a:rPr lang="en-US" b="0" i="0" dirty="0">
                <a:solidFill>
                  <a:srgbClr val="161E2D"/>
                </a:solidFill>
                <a:effectLst/>
                <a:latin typeface="AmazonEmber"/>
              </a:rPr>
              <a:t>Store S3 objects in a specific data perimeter</a:t>
            </a:r>
          </a:p>
          <a:p>
            <a:pPr algn="just">
              <a:buFont typeface="Wingdings" panose="05000000000000000000" pitchFamily="2" charset="2"/>
              <a:buChar char="Ø"/>
            </a:pPr>
            <a:r>
              <a:rPr lang="en-US" b="0" i="0" dirty="0">
                <a:solidFill>
                  <a:srgbClr val="161E2D"/>
                </a:solidFill>
                <a:effectLst/>
                <a:latin typeface="AmazonEmber"/>
              </a:rPr>
              <a:t>Designed to durably and redundantly store data in a single Dedicated Local Zone</a:t>
            </a:r>
          </a:p>
          <a:p>
            <a:pPr marL="0" indent="0" algn="just">
              <a:buNone/>
            </a:pPr>
            <a:endParaRPr lang="en-US" dirty="0"/>
          </a:p>
        </p:txBody>
      </p:sp>
      <p:pic>
        <p:nvPicPr>
          <p:cNvPr id="4" name="image3.png">
            <a:extLst>
              <a:ext uri="{FF2B5EF4-FFF2-40B4-BE49-F238E27FC236}">
                <a16:creationId xmlns:a16="http://schemas.microsoft.com/office/drawing/2014/main" id="{FDD19DA6-6FDD-DDF6-898D-7873E5E45FF8}"/>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89</a:t>
            </a:fld>
            <a:endParaRPr lang="en-IN"/>
          </a:p>
        </p:txBody>
      </p:sp>
    </p:spTree>
    <p:extLst>
      <p:ext uri="{BB962C8B-B14F-4D97-AF65-F5344CB8AC3E}">
        <p14:creationId xmlns:p14="http://schemas.microsoft.com/office/powerpoint/2010/main" val="4027647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E9F06-8389-5BA1-6736-2D45A08012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554758-C2EA-3AED-4F71-066DC34FFD24}"/>
              </a:ext>
            </a:extLst>
          </p:cNvPr>
          <p:cNvSpPr>
            <a:spLocks noGrp="1"/>
          </p:cNvSpPr>
          <p:nvPr>
            <p:ph type="sldNum" sz="quarter" idx="12"/>
          </p:nvPr>
        </p:nvSpPr>
        <p:spPr/>
        <p:txBody>
          <a:bodyPr/>
          <a:lstStyle/>
          <a:p>
            <a:fld id="{2980B001-E400-4EE6-BBEB-8763B5B5593A}" type="slidenum">
              <a:rPr lang="en-IN" smtClean="0"/>
              <a:t>9</a:t>
            </a:fld>
            <a:endParaRPr lang="en-IN"/>
          </a:p>
        </p:txBody>
      </p:sp>
      <p:pic>
        <p:nvPicPr>
          <p:cNvPr id="6" name="Content Placeholder 5">
            <a:extLst>
              <a:ext uri="{FF2B5EF4-FFF2-40B4-BE49-F238E27FC236}">
                <a16:creationId xmlns:a16="http://schemas.microsoft.com/office/drawing/2014/main" id="{A4EB8637-9911-D71B-EA51-ABE77E304B21}"/>
              </a:ext>
            </a:extLst>
          </p:cNvPr>
          <p:cNvPicPr>
            <a:picLocks noGrp="1" noChangeAspect="1"/>
          </p:cNvPicPr>
          <p:nvPr>
            <p:ph idx="1"/>
          </p:nvPr>
        </p:nvPicPr>
        <p:blipFill>
          <a:blip r:embed="rId2"/>
          <a:stretch>
            <a:fillRect/>
          </a:stretch>
        </p:blipFill>
        <p:spPr>
          <a:xfrm>
            <a:off x="685800" y="518160"/>
            <a:ext cx="10820400" cy="5658803"/>
          </a:xfrm>
          <a:prstGeom prst="rect">
            <a:avLst/>
          </a:prstGeom>
        </p:spPr>
      </p:pic>
    </p:spTree>
    <p:extLst>
      <p:ext uri="{BB962C8B-B14F-4D97-AF65-F5344CB8AC3E}">
        <p14:creationId xmlns:p14="http://schemas.microsoft.com/office/powerpoint/2010/main" val="17639229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F7C50-6FD4-FE37-B2B5-F9D811C10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A79C1B-770C-6F61-3242-F19FD4221391}"/>
              </a:ext>
            </a:extLst>
          </p:cNvPr>
          <p:cNvSpPr>
            <a:spLocks noGrp="1"/>
          </p:cNvSpPr>
          <p:nvPr>
            <p:ph type="title"/>
          </p:nvPr>
        </p:nvSpPr>
        <p:spPr>
          <a:xfrm>
            <a:off x="274320" y="365125"/>
            <a:ext cx="11079480" cy="975995"/>
          </a:xfrm>
        </p:spPr>
        <p:txBody>
          <a:bodyPr>
            <a:normAutofit/>
          </a:bodyPr>
          <a:lstStyle/>
          <a:p>
            <a:r>
              <a:rPr lang="en-US" sz="4000" b="1" dirty="0"/>
              <a:t>Amazon S3 Storage Classes</a:t>
            </a:r>
            <a:endParaRPr lang="en-IN" sz="4000" b="1" dirty="0"/>
          </a:p>
        </p:txBody>
      </p:sp>
      <p:sp>
        <p:nvSpPr>
          <p:cNvPr id="3" name="Content Placeholder 2">
            <a:extLst>
              <a:ext uri="{FF2B5EF4-FFF2-40B4-BE49-F238E27FC236}">
                <a16:creationId xmlns:a16="http://schemas.microsoft.com/office/drawing/2014/main" id="{109C338E-8838-3B6A-FD1C-216A4374D7B2}"/>
              </a:ext>
            </a:extLst>
          </p:cNvPr>
          <p:cNvSpPr>
            <a:spLocks noGrp="1"/>
          </p:cNvSpPr>
          <p:nvPr>
            <p:ph idx="1"/>
          </p:nvPr>
        </p:nvSpPr>
        <p:spPr>
          <a:xfrm>
            <a:off x="274320" y="1178926"/>
            <a:ext cx="11765280" cy="5313950"/>
          </a:xfrm>
        </p:spPr>
        <p:txBody>
          <a:bodyPr>
            <a:normAutofit fontScale="70000" lnSpcReduction="20000"/>
          </a:bodyPr>
          <a:lstStyle/>
          <a:p>
            <a:pPr marL="0" indent="0" algn="just">
              <a:buNone/>
            </a:pPr>
            <a:r>
              <a:rPr lang="en-US" b="1" dirty="0"/>
              <a:t>10. Amazon S3 on Outposts</a:t>
            </a:r>
          </a:p>
          <a:p>
            <a:pPr algn="just"/>
            <a:r>
              <a:rPr lang="en-US" dirty="0"/>
              <a:t>Amazon S3 on Outposts delivers object storage to your on-premises AWS Outposts environment. Using the S3 APIs and features available in AWS Regions today, S3 on Outposts makes it easy to store and retrieve data on your Outpost, as well as secure the data, control access, tag, and report on it.</a:t>
            </a:r>
          </a:p>
          <a:p>
            <a:pPr algn="just"/>
            <a:r>
              <a:rPr lang="en-US" b="0" i="0" dirty="0">
                <a:solidFill>
                  <a:srgbClr val="0F141A"/>
                </a:solidFill>
                <a:effectLst/>
                <a:latin typeface="Amazon Ember"/>
              </a:rPr>
              <a:t>An Outpost is a pool of AWS compute and storage capacity deployed at a customer site.  AWS Outposts is a fully managed service that extends AWS infrastructure, services, APIs, and tools to customer premises. By providing local access to AWS managed infrastructure, AWS Outposts enables customers to build and run applications on premises using the same programming interfaces as in AWS Regions, while using local compute and storage resources for lower latency and local data processing needs.</a:t>
            </a:r>
            <a:r>
              <a:rPr lang="en-US" dirty="0"/>
              <a:t> </a:t>
            </a:r>
          </a:p>
          <a:p>
            <a:pPr algn="just"/>
            <a:r>
              <a:rPr lang="en-US" b="0" i="0" dirty="0">
                <a:solidFill>
                  <a:srgbClr val="161E2D"/>
                </a:solidFill>
                <a:effectLst/>
                <a:latin typeface="AmazonEmber"/>
              </a:rPr>
              <a:t>The S3 Outposts storage class is ideal for workloads with local data residency requirements, and to satisfy demanding performance needs by keeping data close to on-premises applications(On-premises in AWS refers to physical devices)</a:t>
            </a:r>
            <a:r>
              <a:rPr lang="en-US" dirty="0"/>
              <a:t>. </a:t>
            </a:r>
          </a:p>
          <a:p>
            <a:pPr algn="just"/>
            <a:r>
              <a:rPr lang="en-US" dirty="0"/>
              <a:t>Characteristics: </a:t>
            </a:r>
          </a:p>
          <a:p>
            <a:pPr algn="l">
              <a:spcAft>
                <a:spcPts val="750"/>
              </a:spcAft>
              <a:buFont typeface="Wingdings" panose="05000000000000000000" pitchFamily="2" charset="2"/>
              <a:buChar char="Ø"/>
            </a:pPr>
            <a:r>
              <a:rPr lang="en-US" b="0" i="0" dirty="0">
                <a:solidFill>
                  <a:srgbClr val="161E2D"/>
                </a:solidFill>
                <a:effectLst/>
                <a:latin typeface="AmazonEmber"/>
              </a:rPr>
              <a:t>Store S3 objects in your on-premises AWS Outposts environment </a:t>
            </a:r>
          </a:p>
          <a:p>
            <a:pPr algn="l">
              <a:spcAft>
                <a:spcPts val="750"/>
              </a:spcAft>
              <a:buFont typeface="Wingdings" panose="05000000000000000000" pitchFamily="2" charset="2"/>
              <a:buChar char="Ø"/>
            </a:pPr>
            <a:r>
              <a:rPr lang="en-US" b="0" i="0" dirty="0">
                <a:solidFill>
                  <a:srgbClr val="161E2D"/>
                </a:solidFill>
                <a:effectLst/>
                <a:latin typeface="AmazonEmber"/>
              </a:rPr>
              <a:t>Designed to durably and redundantly store data on your AWS Outposts rack</a:t>
            </a:r>
          </a:p>
          <a:p>
            <a:pPr>
              <a:spcAft>
                <a:spcPts val="750"/>
              </a:spcAft>
              <a:buFont typeface="Wingdings" panose="05000000000000000000" pitchFamily="2" charset="2"/>
              <a:buChar char="Ø"/>
            </a:pPr>
            <a:r>
              <a:rPr lang="en-US" b="0" i="0" dirty="0">
                <a:solidFill>
                  <a:srgbClr val="161E2D"/>
                </a:solidFill>
                <a:effectLst/>
                <a:latin typeface="AmazonEmber"/>
              </a:rPr>
              <a:t>Authentication and authorization using IAM and S3 Access Points</a:t>
            </a:r>
          </a:p>
          <a:p>
            <a:pPr algn="l">
              <a:spcAft>
                <a:spcPts val="750"/>
              </a:spcAft>
              <a:buFont typeface="Arial" panose="020B0604020202020204" pitchFamily="34" charset="0"/>
              <a:buChar char="•"/>
            </a:pPr>
            <a:endParaRPr lang="en-US" b="0" i="0" dirty="0">
              <a:solidFill>
                <a:srgbClr val="161E2D"/>
              </a:solidFill>
              <a:effectLst/>
              <a:latin typeface="AmazonEmber"/>
            </a:endParaRPr>
          </a:p>
          <a:p>
            <a:pPr marL="0" indent="0" algn="just">
              <a:buNone/>
            </a:pPr>
            <a:endParaRPr lang="en-US" dirty="0"/>
          </a:p>
        </p:txBody>
      </p:sp>
      <p:pic>
        <p:nvPicPr>
          <p:cNvPr id="4" name="image3.png">
            <a:extLst>
              <a:ext uri="{FF2B5EF4-FFF2-40B4-BE49-F238E27FC236}">
                <a16:creationId xmlns:a16="http://schemas.microsoft.com/office/drawing/2014/main" id="{97435E5C-A1AC-3D33-70F0-C611841DD6A7}"/>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90</a:t>
            </a:fld>
            <a:endParaRPr lang="en-IN"/>
          </a:p>
        </p:txBody>
      </p:sp>
    </p:spTree>
    <p:extLst>
      <p:ext uri="{BB962C8B-B14F-4D97-AF65-F5344CB8AC3E}">
        <p14:creationId xmlns:p14="http://schemas.microsoft.com/office/powerpoint/2010/main" val="23173411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9641C-1391-84F6-0373-E5B59F5259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47164-A073-171E-7B8E-C8C297461C05}"/>
              </a:ext>
            </a:extLst>
          </p:cNvPr>
          <p:cNvSpPr>
            <a:spLocks noGrp="1"/>
          </p:cNvSpPr>
          <p:nvPr>
            <p:ph type="title"/>
          </p:nvPr>
        </p:nvSpPr>
        <p:spPr>
          <a:xfrm>
            <a:off x="274320" y="365125"/>
            <a:ext cx="11079480" cy="975995"/>
          </a:xfrm>
        </p:spPr>
        <p:txBody>
          <a:bodyPr>
            <a:normAutofit/>
          </a:bodyPr>
          <a:lstStyle/>
          <a:p>
            <a:r>
              <a:rPr lang="en-US" sz="4000" b="1" dirty="0"/>
              <a:t>S3 Lifecycle Policy</a:t>
            </a:r>
            <a:endParaRPr lang="en-IN" sz="4000" b="1" dirty="0"/>
          </a:p>
        </p:txBody>
      </p:sp>
      <p:sp>
        <p:nvSpPr>
          <p:cNvPr id="3" name="Content Placeholder 2">
            <a:extLst>
              <a:ext uri="{FF2B5EF4-FFF2-40B4-BE49-F238E27FC236}">
                <a16:creationId xmlns:a16="http://schemas.microsoft.com/office/drawing/2014/main" id="{B339F5A8-6E66-395F-4916-48A8BAAAE5B3}"/>
              </a:ext>
            </a:extLst>
          </p:cNvPr>
          <p:cNvSpPr>
            <a:spLocks noGrp="1"/>
          </p:cNvSpPr>
          <p:nvPr>
            <p:ph idx="1"/>
          </p:nvPr>
        </p:nvSpPr>
        <p:spPr>
          <a:xfrm>
            <a:off x="274320" y="1178926"/>
            <a:ext cx="11765280" cy="5313950"/>
          </a:xfrm>
        </p:spPr>
        <p:txBody>
          <a:bodyPr>
            <a:normAutofit fontScale="85000" lnSpcReduction="10000"/>
          </a:bodyPr>
          <a:lstStyle/>
          <a:p>
            <a:pPr algn="l">
              <a:spcAft>
                <a:spcPts val="1125"/>
              </a:spcAft>
            </a:pPr>
            <a:r>
              <a:rPr lang="en-US" b="0" i="0" dirty="0">
                <a:solidFill>
                  <a:srgbClr val="000000"/>
                </a:solidFill>
                <a:effectLst/>
                <a:latin typeface="Inter"/>
              </a:rPr>
              <a:t>An S3 lifecycle policy is a set of rules that define actions to be taken on objects in an S3 bucket over time. </a:t>
            </a:r>
          </a:p>
          <a:p>
            <a:pPr algn="l">
              <a:spcAft>
                <a:spcPts val="1125"/>
              </a:spcAft>
            </a:pPr>
            <a:r>
              <a:rPr lang="en-US" b="0" i="0" dirty="0">
                <a:solidFill>
                  <a:srgbClr val="000000"/>
                </a:solidFill>
                <a:effectLst/>
                <a:latin typeface="Inter"/>
              </a:rPr>
              <a:t>These policies allow you to automate the transition of objects between different storage classes (such as moving data from standard storage to infrequent access storage) or even delete objects after a specified retention period. </a:t>
            </a:r>
          </a:p>
          <a:p>
            <a:pPr algn="l">
              <a:spcAft>
                <a:spcPts val="1125"/>
              </a:spcAft>
            </a:pPr>
            <a:r>
              <a:rPr lang="en-US" b="0" i="0" dirty="0">
                <a:solidFill>
                  <a:srgbClr val="000000"/>
                </a:solidFill>
                <a:effectLst/>
                <a:latin typeface="Inter"/>
              </a:rPr>
              <a:t>Lifecycle policies are highly customizable, allowing businesses to tailor their data management strategies to specific needs.</a:t>
            </a:r>
          </a:p>
          <a:p>
            <a:pPr algn="l">
              <a:spcAft>
                <a:spcPts val="1125"/>
              </a:spcAft>
            </a:pPr>
            <a:r>
              <a:rPr lang="en-US" b="0" i="0" dirty="0">
                <a:solidFill>
                  <a:srgbClr val="000000"/>
                </a:solidFill>
                <a:effectLst/>
                <a:latin typeface="Inter"/>
              </a:rPr>
              <a:t>Lifecycle policies work based on predefined rules set by the user. </a:t>
            </a:r>
          </a:p>
          <a:p>
            <a:pPr algn="l">
              <a:spcAft>
                <a:spcPts val="1125"/>
              </a:spcAft>
            </a:pPr>
            <a:r>
              <a:rPr lang="en-US" b="0" i="0" dirty="0">
                <a:solidFill>
                  <a:srgbClr val="000000"/>
                </a:solidFill>
                <a:effectLst/>
                <a:latin typeface="Inter"/>
              </a:rPr>
              <a:t>These rules specify the conditions that an object must meet to trigger a particular action. </a:t>
            </a:r>
          </a:p>
          <a:p>
            <a:pPr algn="l">
              <a:spcAft>
                <a:spcPts val="1125"/>
              </a:spcAft>
            </a:pPr>
            <a:r>
              <a:rPr lang="en-US" b="0" i="0" dirty="0">
                <a:solidFill>
                  <a:srgbClr val="000000"/>
                </a:solidFill>
                <a:effectLst/>
                <a:latin typeface="Inter"/>
              </a:rPr>
              <a:t>For instance, you can create a rule to transition objects older than 30 days to a cheaper storage class like Glacier, which is suitable for archival purposes. Similarly, you can create rules to permanently delete objects that are no longer needed after a specific timeframe.</a:t>
            </a:r>
          </a:p>
        </p:txBody>
      </p:sp>
      <p:pic>
        <p:nvPicPr>
          <p:cNvPr id="4" name="image3.png">
            <a:extLst>
              <a:ext uri="{FF2B5EF4-FFF2-40B4-BE49-F238E27FC236}">
                <a16:creationId xmlns:a16="http://schemas.microsoft.com/office/drawing/2014/main" id="{E1E9CEE2-FD8B-08B5-AA96-64BF9DB14507}"/>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91</a:t>
            </a:fld>
            <a:endParaRPr lang="en-IN"/>
          </a:p>
        </p:txBody>
      </p:sp>
    </p:spTree>
    <p:extLst>
      <p:ext uri="{BB962C8B-B14F-4D97-AF65-F5344CB8AC3E}">
        <p14:creationId xmlns:p14="http://schemas.microsoft.com/office/powerpoint/2010/main" val="1211431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7DCCB-18B8-B242-0228-034024FDD2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12F32-7BF5-A7BE-67A6-8540BFBA4A22}"/>
              </a:ext>
            </a:extLst>
          </p:cNvPr>
          <p:cNvSpPr>
            <a:spLocks noGrp="1"/>
          </p:cNvSpPr>
          <p:nvPr>
            <p:ph type="title"/>
          </p:nvPr>
        </p:nvSpPr>
        <p:spPr>
          <a:xfrm>
            <a:off x="274320" y="365125"/>
            <a:ext cx="11079480" cy="975995"/>
          </a:xfrm>
        </p:spPr>
        <p:txBody>
          <a:bodyPr>
            <a:normAutofit/>
          </a:bodyPr>
          <a:lstStyle/>
          <a:p>
            <a:r>
              <a:rPr lang="en-US" sz="4000" b="1" dirty="0"/>
              <a:t>S3 Lifecycle Policy</a:t>
            </a:r>
            <a:endParaRPr lang="en-IN" sz="4000" b="1" dirty="0"/>
          </a:p>
        </p:txBody>
      </p:sp>
      <p:sp>
        <p:nvSpPr>
          <p:cNvPr id="3" name="Content Placeholder 2">
            <a:extLst>
              <a:ext uri="{FF2B5EF4-FFF2-40B4-BE49-F238E27FC236}">
                <a16:creationId xmlns:a16="http://schemas.microsoft.com/office/drawing/2014/main" id="{ACDCD5D0-4DA3-6D34-B7B8-F9F523E32100}"/>
              </a:ext>
            </a:extLst>
          </p:cNvPr>
          <p:cNvSpPr>
            <a:spLocks noGrp="1"/>
          </p:cNvSpPr>
          <p:nvPr>
            <p:ph idx="1"/>
          </p:nvPr>
        </p:nvSpPr>
        <p:spPr>
          <a:xfrm>
            <a:off x="274320" y="1178926"/>
            <a:ext cx="11765280" cy="5313950"/>
          </a:xfrm>
        </p:spPr>
        <p:txBody>
          <a:bodyPr>
            <a:normAutofit/>
          </a:bodyPr>
          <a:lstStyle/>
          <a:p>
            <a:pPr algn="l">
              <a:spcAft>
                <a:spcPts val="1125"/>
              </a:spcAft>
            </a:pPr>
            <a:r>
              <a:rPr lang="en-US" b="0" i="0" dirty="0">
                <a:solidFill>
                  <a:srgbClr val="000000"/>
                </a:solidFill>
                <a:effectLst/>
                <a:latin typeface="Inter"/>
              </a:rPr>
              <a:t>.</a:t>
            </a:r>
          </a:p>
        </p:txBody>
      </p:sp>
      <p:pic>
        <p:nvPicPr>
          <p:cNvPr id="4" name="image3.png">
            <a:extLst>
              <a:ext uri="{FF2B5EF4-FFF2-40B4-BE49-F238E27FC236}">
                <a16:creationId xmlns:a16="http://schemas.microsoft.com/office/drawing/2014/main" id="{1BD042CE-3447-E191-306F-202C8AED522B}"/>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E19FCA9F-7F72-FB3F-B35A-FB99FB59EA07}"/>
              </a:ext>
            </a:extLst>
          </p:cNvPr>
          <p:cNvSpPr>
            <a:spLocks noGrp="1"/>
          </p:cNvSpPr>
          <p:nvPr>
            <p:ph type="sldNum" sz="quarter" idx="12"/>
          </p:nvPr>
        </p:nvSpPr>
        <p:spPr/>
        <p:txBody>
          <a:bodyPr/>
          <a:lstStyle/>
          <a:p>
            <a:fld id="{2980B001-E400-4EE6-BBEB-8763B5B5593A}" type="slidenum">
              <a:rPr lang="en-IN" smtClean="0"/>
              <a:t>92</a:t>
            </a:fld>
            <a:endParaRPr lang="en-IN"/>
          </a:p>
        </p:txBody>
      </p:sp>
      <p:pic>
        <p:nvPicPr>
          <p:cNvPr id="7" name="Picture 6">
            <a:extLst>
              <a:ext uri="{FF2B5EF4-FFF2-40B4-BE49-F238E27FC236}">
                <a16:creationId xmlns:a16="http://schemas.microsoft.com/office/drawing/2014/main" id="{18F91335-A755-93B6-D96B-4BA8BEC10690}"/>
              </a:ext>
            </a:extLst>
          </p:cNvPr>
          <p:cNvPicPr>
            <a:picLocks noChangeAspect="1"/>
          </p:cNvPicPr>
          <p:nvPr/>
        </p:nvPicPr>
        <p:blipFill>
          <a:blip r:embed="rId3">
            <a:extLst>
              <a:ext uri="{28A0092B-C50C-407E-A947-70E740481C1C}">
                <a14:useLocalDpi xmlns:a14="http://schemas.microsoft.com/office/drawing/2010/main" val="0"/>
              </a:ext>
            </a:extLst>
          </a:blip>
          <a:srcRect l="9250" t="28434" r="41000" b="24432"/>
          <a:stretch>
            <a:fillRect/>
          </a:stretch>
        </p:blipFill>
        <p:spPr>
          <a:xfrm>
            <a:off x="518160" y="1341119"/>
            <a:ext cx="9845040" cy="4853035"/>
          </a:xfrm>
          <a:prstGeom prst="rect">
            <a:avLst/>
          </a:prstGeom>
        </p:spPr>
      </p:pic>
    </p:spTree>
    <p:extLst>
      <p:ext uri="{BB962C8B-B14F-4D97-AF65-F5344CB8AC3E}">
        <p14:creationId xmlns:p14="http://schemas.microsoft.com/office/powerpoint/2010/main" val="31583333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E7E3C-C609-4DE8-A624-AE3533865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3898D-A355-CA9D-95E6-9761516BC28C}"/>
              </a:ext>
            </a:extLst>
          </p:cNvPr>
          <p:cNvSpPr>
            <a:spLocks noGrp="1"/>
          </p:cNvSpPr>
          <p:nvPr>
            <p:ph type="title"/>
          </p:nvPr>
        </p:nvSpPr>
        <p:spPr>
          <a:xfrm>
            <a:off x="274320" y="365125"/>
            <a:ext cx="11079480" cy="975995"/>
          </a:xfrm>
        </p:spPr>
        <p:txBody>
          <a:bodyPr>
            <a:normAutofit/>
          </a:bodyPr>
          <a:lstStyle/>
          <a:p>
            <a:r>
              <a:rPr lang="en-US" sz="4000" b="1" dirty="0"/>
              <a:t>S3 Lifecycle Policy</a:t>
            </a:r>
            <a:endParaRPr lang="en-IN" sz="4000" b="1" dirty="0"/>
          </a:p>
        </p:txBody>
      </p:sp>
      <p:sp>
        <p:nvSpPr>
          <p:cNvPr id="3" name="Content Placeholder 2">
            <a:extLst>
              <a:ext uri="{FF2B5EF4-FFF2-40B4-BE49-F238E27FC236}">
                <a16:creationId xmlns:a16="http://schemas.microsoft.com/office/drawing/2014/main" id="{A36AAA59-27D2-BE4F-E329-0D64875B2300}"/>
              </a:ext>
            </a:extLst>
          </p:cNvPr>
          <p:cNvSpPr>
            <a:spLocks noGrp="1"/>
          </p:cNvSpPr>
          <p:nvPr>
            <p:ph idx="1"/>
          </p:nvPr>
        </p:nvSpPr>
        <p:spPr>
          <a:xfrm>
            <a:off x="274320" y="1178926"/>
            <a:ext cx="11765280" cy="5313950"/>
          </a:xfrm>
        </p:spPr>
        <p:txBody>
          <a:bodyPr>
            <a:normAutofit/>
          </a:bodyPr>
          <a:lstStyle/>
          <a:p>
            <a:pPr algn="l">
              <a:spcAft>
                <a:spcPts val="1125"/>
              </a:spcAft>
            </a:pPr>
            <a:r>
              <a:rPr lang="en-US" b="0" i="0" dirty="0">
                <a:solidFill>
                  <a:srgbClr val="000000"/>
                </a:solidFill>
                <a:effectLst/>
                <a:latin typeface="Inter"/>
              </a:rPr>
              <a:t>.</a:t>
            </a:r>
          </a:p>
        </p:txBody>
      </p:sp>
      <p:pic>
        <p:nvPicPr>
          <p:cNvPr id="4" name="image3.png">
            <a:extLst>
              <a:ext uri="{FF2B5EF4-FFF2-40B4-BE49-F238E27FC236}">
                <a16:creationId xmlns:a16="http://schemas.microsoft.com/office/drawing/2014/main" id="{70147AC6-CB88-3711-A136-CCC815831A34}"/>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a:extLst>
              <a:ext uri="{FF2B5EF4-FFF2-40B4-BE49-F238E27FC236}">
                <a16:creationId xmlns:a16="http://schemas.microsoft.com/office/drawing/2014/main" id="{36EE1E3E-DC8C-D93E-365F-D2F192D1E2D4}"/>
              </a:ext>
            </a:extLst>
          </p:cNvPr>
          <p:cNvSpPr>
            <a:spLocks noGrp="1"/>
          </p:cNvSpPr>
          <p:nvPr>
            <p:ph type="sldNum" sz="quarter" idx="12"/>
          </p:nvPr>
        </p:nvSpPr>
        <p:spPr/>
        <p:txBody>
          <a:bodyPr/>
          <a:lstStyle/>
          <a:p>
            <a:fld id="{2980B001-E400-4EE6-BBEB-8763B5B5593A}" type="slidenum">
              <a:rPr lang="en-IN" smtClean="0"/>
              <a:t>93</a:t>
            </a:fld>
            <a:endParaRPr lang="en-IN"/>
          </a:p>
        </p:txBody>
      </p:sp>
      <p:pic>
        <p:nvPicPr>
          <p:cNvPr id="8" name="Picture 7">
            <a:extLst>
              <a:ext uri="{FF2B5EF4-FFF2-40B4-BE49-F238E27FC236}">
                <a16:creationId xmlns:a16="http://schemas.microsoft.com/office/drawing/2014/main" id="{C2EB513C-3D58-A5E5-B404-1004139F5370}"/>
              </a:ext>
            </a:extLst>
          </p:cNvPr>
          <p:cNvPicPr>
            <a:picLocks noChangeAspect="1"/>
          </p:cNvPicPr>
          <p:nvPr/>
        </p:nvPicPr>
        <p:blipFill>
          <a:blip r:embed="rId3">
            <a:extLst>
              <a:ext uri="{28A0092B-C50C-407E-A947-70E740481C1C}">
                <a14:useLocalDpi xmlns:a14="http://schemas.microsoft.com/office/drawing/2010/main" val="0"/>
              </a:ext>
            </a:extLst>
          </a:blip>
          <a:srcRect l="8625" t="27322" r="41124" b="23098"/>
          <a:stretch>
            <a:fillRect/>
          </a:stretch>
        </p:blipFill>
        <p:spPr>
          <a:xfrm>
            <a:off x="685800" y="1682385"/>
            <a:ext cx="8961120" cy="4810490"/>
          </a:xfrm>
          <a:prstGeom prst="rect">
            <a:avLst/>
          </a:prstGeom>
        </p:spPr>
      </p:pic>
    </p:spTree>
    <p:extLst>
      <p:ext uri="{BB962C8B-B14F-4D97-AF65-F5344CB8AC3E}">
        <p14:creationId xmlns:p14="http://schemas.microsoft.com/office/powerpoint/2010/main" val="8566233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5BF39-6B40-7B30-1A31-A9E0A202D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1FB35E-0D47-92A2-D73E-B5D584198D7B}"/>
              </a:ext>
            </a:extLst>
          </p:cNvPr>
          <p:cNvSpPr>
            <a:spLocks noGrp="1"/>
          </p:cNvSpPr>
          <p:nvPr>
            <p:ph type="title"/>
          </p:nvPr>
        </p:nvSpPr>
        <p:spPr>
          <a:xfrm>
            <a:off x="274320" y="365125"/>
            <a:ext cx="11079480" cy="975995"/>
          </a:xfrm>
        </p:spPr>
        <p:txBody>
          <a:bodyPr>
            <a:normAutofit/>
          </a:bodyPr>
          <a:lstStyle/>
          <a:p>
            <a:r>
              <a:rPr lang="en-US" sz="4000" b="1" dirty="0"/>
              <a:t>Benefits of Implementing Lifecycle Policies</a:t>
            </a:r>
            <a:endParaRPr lang="en-IN" sz="4000" b="1" dirty="0"/>
          </a:p>
        </p:txBody>
      </p:sp>
      <p:sp>
        <p:nvSpPr>
          <p:cNvPr id="3" name="Content Placeholder 2">
            <a:extLst>
              <a:ext uri="{FF2B5EF4-FFF2-40B4-BE49-F238E27FC236}">
                <a16:creationId xmlns:a16="http://schemas.microsoft.com/office/drawing/2014/main" id="{AEF5BBA6-579E-881F-FBCD-D2AA30D23ABB}"/>
              </a:ext>
            </a:extLst>
          </p:cNvPr>
          <p:cNvSpPr>
            <a:spLocks noGrp="1"/>
          </p:cNvSpPr>
          <p:nvPr>
            <p:ph idx="1"/>
          </p:nvPr>
        </p:nvSpPr>
        <p:spPr>
          <a:xfrm>
            <a:off x="274320" y="1178926"/>
            <a:ext cx="11765280" cy="5313950"/>
          </a:xfrm>
        </p:spPr>
        <p:txBody>
          <a:bodyPr>
            <a:normAutofit fontScale="92500" lnSpcReduction="10000"/>
          </a:bodyPr>
          <a:lstStyle/>
          <a:p>
            <a:pPr marL="0" indent="0" algn="l">
              <a:spcAft>
                <a:spcPts val="1125"/>
              </a:spcAft>
              <a:buNone/>
            </a:pPr>
            <a:r>
              <a:rPr lang="en-US" b="0" i="0" dirty="0">
                <a:solidFill>
                  <a:srgbClr val="000000"/>
                </a:solidFill>
                <a:effectLst/>
                <a:latin typeface="Inter"/>
              </a:rPr>
              <a:t>Implementing S3 lifecycle policies offers several benefits to businesses:</a:t>
            </a:r>
          </a:p>
          <a:p>
            <a:pPr algn="l">
              <a:buFont typeface="Arial" panose="020B0604020202020204" pitchFamily="34" charset="0"/>
              <a:buChar char="•"/>
            </a:pPr>
            <a:r>
              <a:rPr lang="en-US" b="1" i="0" dirty="0">
                <a:solidFill>
                  <a:srgbClr val="000000"/>
                </a:solidFill>
                <a:effectLst/>
                <a:latin typeface="Inter"/>
              </a:rPr>
              <a:t>Cost optimization: </a:t>
            </a:r>
            <a:r>
              <a:rPr lang="en-US" b="0" i="0" dirty="0">
                <a:solidFill>
                  <a:srgbClr val="000000"/>
                </a:solidFill>
                <a:effectLst/>
                <a:latin typeface="Inter"/>
              </a:rPr>
              <a:t>By automatically moving less frequently accessed data to lower-cost storage classes, businesses can significantly reduce their storage costs without manual intervention.</a:t>
            </a:r>
          </a:p>
          <a:p>
            <a:pPr algn="l">
              <a:buFont typeface="Arial" panose="020B0604020202020204" pitchFamily="34" charset="0"/>
              <a:buChar char="•"/>
            </a:pPr>
            <a:r>
              <a:rPr lang="en-US" b="1" i="0" dirty="0">
                <a:solidFill>
                  <a:srgbClr val="000000"/>
                </a:solidFill>
                <a:effectLst/>
                <a:latin typeface="Inter"/>
              </a:rPr>
              <a:t>Efficient data management: </a:t>
            </a:r>
            <a:r>
              <a:rPr lang="en-US" b="0" i="0" dirty="0">
                <a:solidFill>
                  <a:srgbClr val="000000"/>
                </a:solidFill>
                <a:effectLst/>
                <a:latin typeface="Inter"/>
              </a:rPr>
              <a:t>Lifecycle policies streamline data management by automating the process of transitioning objects between storage classes or deleting them, saving time and effort for IT teams.</a:t>
            </a:r>
          </a:p>
          <a:p>
            <a:pPr algn="l">
              <a:buFont typeface="Arial" panose="020B0604020202020204" pitchFamily="34" charset="0"/>
              <a:buChar char="•"/>
            </a:pPr>
            <a:r>
              <a:rPr lang="en-US" b="1" i="0" dirty="0">
                <a:solidFill>
                  <a:srgbClr val="000000"/>
                </a:solidFill>
                <a:effectLst/>
                <a:latin typeface="Inter"/>
              </a:rPr>
              <a:t>Compliance and security: </a:t>
            </a:r>
            <a:r>
              <a:rPr lang="en-US" b="0" i="0" dirty="0">
                <a:solidFill>
                  <a:srgbClr val="000000"/>
                </a:solidFill>
                <a:effectLst/>
                <a:latin typeface="Inter"/>
              </a:rPr>
              <a:t>Lifecycle policies can help enforce data retention policies, ensuring compliance with regulatory requirements. They also enhance security by automating the deletion of sensitive data after its required retention period, reducing the risk of data breaches.</a:t>
            </a:r>
          </a:p>
          <a:p>
            <a:pPr algn="l">
              <a:buFont typeface="Arial" panose="020B0604020202020204" pitchFamily="34" charset="0"/>
              <a:buChar char="•"/>
            </a:pPr>
            <a:r>
              <a:rPr lang="en-US" b="1" i="0" dirty="0">
                <a:solidFill>
                  <a:srgbClr val="000000"/>
                </a:solidFill>
                <a:effectLst/>
                <a:latin typeface="Inter"/>
              </a:rPr>
              <a:t>Improved performance: </a:t>
            </a:r>
            <a:r>
              <a:rPr lang="en-US" b="0" i="0" dirty="0">
                <a:solidFill>
                  <a:srgbClr val="000000"/>
                </a:solidFill>
                <a:effectLst/>
                <a:latin typeface="Inter"/>
              </a:rPr>
              <a:t>By keeping the storage optimized and clutter-free, lifecycle policies contribute to improved system performance, enabling faster data access and retrieval times.</a:t>
            </a:r>
          </a:p>
        </p:txBody>
      </p:sp>
      <p:pic>
        <p:nvPicPr>
          <p:cNvPr id="4" name="image3.png">
            <a:extLst>
              <a:ext uri="{FF2B5EF4-FFF2-40B4-BE49-F238E27FC236}">
                <a16:creationId xmlns:a16="http://schemas.microsoft.com/office/drawing/2014/main" id="{9973FA7F-124D-D90C-9A2A-B574803F2ED2}"/>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94</a:t>
            </a:fld>
            <a:endParaRPr lang="en-IN"/>
          </a:p>
        </p:txBody>
      </p:sp>
    </p:spTree>
    <p:extLst>
      <p:ext uri="{BB962C8B-B14F-4D97-AF65-F5344CB8AC3E}">
        <p14:creationId xmlns:p14="http://schemas.microsoft.com/office/powerpoint/2010/main" val="34354350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497E1-88DB-2B65-1EC0-35ABE1FCD3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4F8EF4-97E9-6177-AF74-37E79564F9F6}"/>
              </a:ext>
            </a:extLst>
          </p:cNvPr>
          <p:cNvSpPr>
            <a:spLocks noGrp="1"/>
          </p:cNvSpPr>
          <p:nvPr>
            <p:ph type="title"/>
          </p:nvPr>
        </p:nvSpPr>
        <p:spPr>
          <a:xfrm>
            <a:off x="274320" y="365125"/>
            <a:ext cx="11079480" cy="975995"/>
          </a:xfrm>
        </p:spPr>
        <p:txBody>
          <a:bodyPr>
            <a:normAutofit/>
          </a:bodyPr>
          <a:lstStyle/>
          <a:p>
            <a:r>
              <a:rPr lang="en-US" sz="4000" b="1" dirty="0"/>
              <a:t>S3 Lifecycle Policy Examples</a:t>
            </a:r>
            <a:endParaRPr lang="en-IN" sz="4000" b="1" dirty="0"/>
          </a:p>
        </p:txBody>
      </p:sp>
      <p:sp>
        <p:nvSpPr>
          <p:cNvPr id="3" name="Content Placeholder 2">
            <a:extLst>
              <a:ext uri="{FF2B5EF4-FFF2-40B4-BE49-F238E27FC236}">
                <a16:creationId xmlns:a16="http://schemas.microsoft.com/office/drawing/2014/main" id="{2FFD584E-8890-9D90-4CF9-5B40FD4018DB}"/>
              </a:ext>
            </a:extLst>
          </p:cNvPr>
          <p:cNvSpPr>
            <a:spLocks noGrp="1"/>
          </p:cNvSpPr>
          <p:nvPr>
            <p:ph idx="1"/>
          </p:nvPr>
        </p:nvSpPr>
        <p:spPr>
          <a:xfrm>
            <a:off x="274320" y="1178926"/>
            <a:ext cx="11765280" cy="5313950"/>
          </a:xfrm>
        </p:spPr>
        <p:txBody>
          <a:bodyPr>
            <a:normAutofit lnSpcReduction="10000"/>
          </a:bodyPr>
          <a:lstStyle/>
          <a:p>
            <a:pPr marL="0" indent="0" algn="l">
              <a:spcAft>
                <a:spcPts val="1125"/>
              </a:spcAft>
              <a:buNone/>
            </a:pPr>
            <a:r>
              <a:rPr lang="en-US" b="0" i="0" dirty="0">
                <a:solidFill>
                  <a:srgbClr val="000000"/>
                </a:solidFill>
                <a:effectLst/>
                <a:latin typeface="Inter"/>
              </a:rPr>
              <a:t>Here are some common S3 lifecycle policy examples:</a:t>
            </a:r>
          </a:p>
          <a:p>
            <a:pPr algn="l">
              <a:spcAft>
                <a:spcPts val="1125"/>
              </a:spcAft>
            </a:pPr>
            <a:r>
              <a:rPr lang="en-US" b="1" i="0" dirty="0">
                <a:solidFill>
                  <a:srgbClr val="000000"/>
                </a:solidFill>
                <a:effectLst/>
                <a:latin typeface="Inter"/>
              </a:rPr>
              <a:t>Deleting Objects</a:t>
            </a:r>
            <a:endParaRPr lang="en-US" b="0" i="0" dirty="0">
              <a:solidFill>
                <a:srgbClr val="000000"/>
              </a:solidFill>
              <a:effectLst/>
              <a:latin typeface="Inter"/>
            </a:endParaRPr>
          </a:p>
          <a:p>
            <a:pPr marL="0" indent="0" algn="l">
              <a:spcAft>
                <a:spcPts val="1125"/>
              </a:spcAft>
              <a:buNone/>
            </a:pPr>
            <a:r>
              <a:rPr lang="en-US" b="0" i="0" dirty="0">
                <a:solidFill>
                  <a:srgbClr val="000000"/>
                </a:solidFill>
                <a:effectLst/>
                <a:latin typeface="Inter"/>
              </a:rPr>
              <a:t>One common use of S3 lifecycle policies is to automatically delete objects after a specified period. For instance, businesses can set up a policy to delete temporary files or logs older than 90 days, ensuring that unnecessary data does not clutter their storage space indefinitely.</a:t>
            </a:r>
          </a:p>
          <a:p>
            <a:pPr algn="l">
              <a:spcAft>
                <a:spcPts val="1125"/>
              </a:spcAft>
            </a:pPr>
            <a:r>
              <a:rPr lang="en-US" b="1" i="0" dirty="0">
                <a:solidFill>
                  <a:srgbClr val="000000"/>
                </a:solidFill>
                <a:effectLst/>
                <a:latin typeface="Inter"/>
              </a:rPr>
              <a:t>Moving Objects</a:t>
            </a:r>
            <a:endParaRPr lang="en-US" b="0" i="0" dirty="0">
              <a:solidFill>
                <a:srgbClr val="000000"/>
              </a:solidFill>
              <a:effectLst/>
              <a:latin typeface="Inter"/>
            </a:endParaRPr>
          </a:p>
          <a:p>
            <a:pPr marL="0" indent="0" algn="l">
              <a:spcAft>
                <a:spcPts val="1125"/>
              </a:spcAft>
              <a:buNone/>
            </a:pPr>
            <a:r>
              <a:rPr lang="en-US" b="0" i="0" dirty="0">
                <a:solidFill>
                  <a:srgbClr val="000000"/>
                </a:solidFill>
                <a:effectLst/>
                <a:latin typeface="Inter"/>
              </a:rPr>
              <a:t>Lifecycle policies can also be configured to move objects between different storage classes. For example, you can transition frequently accessed data to the S3 Standard storage class for optimal performance and move less frequently accessed data to the S3 Intelligent-Tiering class to save costs without sacrificing availability and latency.</a:t>
            </a:r>
          </a:p>
        </p:txBody>
      </p:sp>
      <p:pic>
        <p:nvPicPr>
          <p:cNvPr id="4" name="image3.png">
            <a:extLst>
              <a:ext uri="{FF2B5EF4-FFF2-40B4-BE49-F238E27FC236}">
                <a16:creationId xmlns:a16="http://schemas.microsoft.com/office/drawing/2014/main" id="{25FDFF4F-4936-7915-6805-AC61682F49D4}"/>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95</a:t>
            </a:fld>
            <a:endParaRPr lang="en-IN"/>
          </a:p>
        </p:txBody>
      </p:sp>
    </p:spTree>
    <p:extLst>
      <p:ext uri="{BB962C8B-B14F-4D97-AF65-F5344CB8AC3E}">
        <p14:creationId xmlns:p14="http://schemas.microsoft.com/office/powerpoint/2010/main" val="8662293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F5CDE-23F1-3C72-9491-4F2E96993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90A294-5B18-E544-0228-7A70D41B689A}"/>
              </a:ext>
            </a:extLst>
          </p:cNvPr>
          <p:cNvSpPr>
            <a:spLocks noGrp="1"/>
          </p:cNvSpPr>
          <p:nvPr>
            <p:ph type="title"/>
          </p:nvPr>
        </p:nvSpPr>
        <p:spPr>
          <a:xfrm>
            <a:off x="274320" y="365125"/>
            <a:ext cx="11079480" cy="975995"/>
          </a:xfrm>
        </p:spPr>
        <p:txBody>
          <a:bodyPr>
            <a:normAutofit/>
          </a:bodyPr>
          <a:lstStyle/>
          <a:p>
            <a:r>
              <a:rPr lang="en-US" sz="4000" b="1" dirty="0"/>
              <a:t>Amazon EBS (Elastic Block Store)</a:t>
            </a:r>
            <a:endParaRPr lang="en-IN" sz="4000" b="1" dirty="0"/>
          </a:p>
        </p:txBody>
      </p:sp>
      <p:sp>
        <p:nvSpPr>
          <p:cNvPr id="3" name="Content Placeholder 2">
            <a:extLst>
              <a:ext uri="{FF2B5EF4-FFF2-40B4-BE49-F238E27FC236}">
                <a16:creationId xmlns:a16="http://schemas.microsoft.com/office/drawing/2014/main" id="{8029EEB0-1CF4-D511-E384-6D0E73EE7528}"/>
              </a:ext>
            </a:extLst>
          </p:cNvPr>
          <p:cNvSpPr>
            <a:spLocks noGrp="1"/>
          </p:cNvSpPr>
          <p:nvPr>
            <p:ph idx="1"/>
          </p:nvPr>
        </p:nvSpPr>
        <p:spPr>
          <a:xfrm>
            <a:off x="274320" y="1178926"/>
            <a:ext cx="11765280" cy="5313950"/>
          </a:xfrm>
        </p:spPr>
        <p:txBody>
          <a:bodyPr>
            <a:normAutofit fontScale="92500" lnSpcReduction="10000"/>
          </a:bodyPr>
          <a:lstStyle/>
          <a:p>
            <a:pPr>
              <a:spcAft>
                <a:spcPts val="1125"/>
              </a:spcAft>
            </a:pPr>
            <a:r>
              <a:rPr lang="en-US" b="0" i="0" dirty="0">
                <a:solidFill>
                  <a:srgbClr val="000000"/>
                </a:solidFill>
                <a:effectLst/>
                <a:latin typeface="Inter"/>
              </a:rPr>
              <a:t>EC2 is a virtual server in a cloud while EBS is a virtual disk in a cloud.</a:t>
            </a:r>
          </a:p>
          <a:p>
            <a:pPr>
              <a:spcAft>
                <a:spcPts val="1125"/>
              </a:spcAft>
            </a:pPr>
            <a:r>
              <a:rPr lang="en-US" b="0" i="0" dirty="0">
                <a:solidFill>
                  <a:srgbClr val="000000"/>
                </a:solidFill>
                <a:effectLst/>
                <a:latin typeface="Inter"/>
              </a:rPr>
              <a:t>Amazon EBS allows you to create storage volumes and attach them to the EC2 instances.</a:t>
            </a:r>
          </a:p>
          <a:p>
            <a:pPr>
              <a:spcAft>
                <a:spcPts val="1125"/>
              </a:spcAft>
            </a:pPr>
            <a:r>
              <a:rPr lang="en-US" b="0" i="0" dirty="0">
                <a:solidFill>
                  <a:srgbClr val="000000"/>
                </a:solidFill>
                <a:effectLst/>
                <a:latin typeface="Inter"/>
              </a:rPr>
              <a:t>Once the storage volume is created, you can create a file system on the top of these volumes, and then you can run a database, store the files, applications or you can even use them as a block device in some other way.</a:t>
            </a:r>
          </a:p>
          <a:p>
            <a:pPr>
              <a:spcAft>
                <a:spcPts val="1125"/>
              </a:spcAft>
            </a:pPr>
            <a:r>
              <a:rPr lang="en-US" b="0" i="0" dirty="0">
                <a:solidFill>
                  <a:srgbClr val="000000"/>
                </a:solidFill>
                <a:effectLst/>
                <a:latin typeface="Inter"/>
              </a:rPr>
              <a:t>Amazon EBS volumes are placed in a specific availability zone, and they are automatically replicated to protect you from the failure of a single component.</a:t>
            </a:r>
          </a:p>
          <a:p>
            <a:pPr>
              <a:spcAft>
                <a:spcPts val="1125"/>
              </a:spcAft>
            </a:pPr>
            <a:r>
              <a:rPr lang="en-US" b="0" i="0" dirty="0">
                <a:solidFill>
                  <a:srgbClr val="000000"/>
                </a:solidFill>
                <a:effectLst/>
                <a:latin typeface="Inter"/>
              </a:rPr>
              <a:t>EBS volume does not exist on one disk, it spreads across the Availability Zone. EBS volume is a disk which is attached to an EC2 instance.</a:t>
            </a:r>
          </a:p>
          <a:p>
            <a:pPr>
              <a:spcAft>
                <a:spcPts val="1125"/>
              </a:spcAft>
            </a:pPr>
            <a:r>
              <a:rPr lang="en-US" b="0" i="0" dirty="0">
                <a:solidFill>
                  <a:srgbClr val="000000"/>
                </a:solidFill>
                <a:effectLst/>
                <a:latin typeface="Inter"/>
              </a:rPr>
              <a:t>EBS volume attached to the EC2 instance where windows or Linux is installed known as Root device of volume.</a:t>
            </a:r>
          </a:p>
        </p:txBody>
      </p:sp>
      <p:pic>
        <p:nvPicPr>
          <p:cNvPr id="4" name="image3.png">
            <a:extLst>
              <a:ext uri="{FF2B5EF4-FFF2-40B4-BE49-F238E27FC236}">
                <a16:creationId xmlns:a16="http://schemas.microsoft.com/office/drawing/2014/main" id="{BFE6A4B8-BD35-2B08-F0D6-2CFE99FD32DD}"/>
              </a:ext>
            </a:extLst>
          </p:cNvPr>
          <p:cNvPicPr/>
          <p:nvPr/>
        </p:nvPicPr>
        <p:blipFill>
          <a:blip r:embed="rId2"/>
          <a:srcRect/>
          <a:stretch>
            <a:fillRect/>
          </a:stretch>
        </p:blipFill>
        <p:spPr>
          <a:xfrm>
            <a:off x="9249386" y="23860"/>
            <a:ext cx="2921635" cy="1155065"/>
          </a:xfrm>
          <a:prstGeom prst="rect">
            <a:avLst/>
          </a:prstGeom>
          <a:ln/>
        </p:spPr>
      </p:pic>
      <p:sp>
        <p:nvSpPr>
          <p:cNvPr id="5" name="Slide Number Placeholder 4"/>
          <p:cNvSpPr>
            <a:spLocks noGrp="1"/>
          </p:cNvSpPr>
          <p:nvPr>
            <p:ph type="sldNum" sz="quarter" idx="12"/>
          </p:nvPr>
        </p:nvSpPr>
        <p:spPr/>
        <p:txBody>
          <a:bodyPr/>
          <a:lstStyle/>
          <a:p>
            <a:fld id="{2980B001-E400-4EE6-BBEB-8763B5B5593A}" type="slidenum">
              <a:rPr lang="en-IN" smtClean="0"/>
              <a:t>96</a:t>
            </a:fld>
            <a:endParaRPr lang="en-IN"/>
          </a:p>
        </p:txBody>
      </p:sp>
    </p:spTree>
    <p:extLst>
      <p:ext uri="{BB962C8B-B14F-4D97-AF65-F5344CB8AC3E}">
        <p14:creationId xmlns:p14="http://schemas.microsoft.com/office/powerpoint/2010/main" val="41582009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45D9D-716B-DA4A-730B-4944745AB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5F8043-1407-C7EE-12E5-0F790A87EAA9}"/>
              </a:ext>
            </a:extLst>
          </p:cNvPr>
          <p:cNvSpPr>
            <a:spLocks noGrp="1"/>
          </p:cNvSpPr>
          <p:nvPr>
            <p:ph type="title"/>
          </p:nvPr>
        </p:nvSpPr>
        <p:spPr>
          <a:xfrm>
            <a:off x="274320" y="365125"/>
            <a:ext cx="11079480" cy="975995"/>
          </a:xfrm>
        </p:spPr>
        <p:txBody>
          <a:bodyPr>
            <a:normAutofit/>
          </a:bodyPr>
          <a:lstStyle/>
          <a:p>
            <a:r>
              <a:rPr lang="en-US" sz="4000" b="1" dirty="0"/>
              <a:t>EBS Volume Types</a:t>
            </a:r>
            <a:endParaRPr lang="en-IN" sz="4000" b="1" dirty="0"/>
          </a:p>
        </p:txBody>
      </p:sp>
      <p:sp>
        <p:nvSpPr>
          <p:cNvPr id="3" name="Content Placeholder 2">
            <a:extLst>
              <a:ext uri="{FF2B5EF4-FFF2-40B4-BE49-F238E27FC236}">
                <a16:creationId xmlns:a16="http://schemas.microsoft.com/office/drawing/2014/main" id="{FAC5C93F-02DE-0CB5-A983-92F67D612484}"/>
              </a:ext>
            </a:extLst>
          </p:cNvPr>
          <p:cNvSpPr>
            <a:spLocks noGrp="1"/>
          </p:cNvSpPr>
          <p:nvPr>
            <p:ph idx="1"/>
          </p:nvPr>
        </p:nvSpPr>
        <p:spPr>
          <a:xfrm>
            <a:off x="274320" y="1178926"/>
            <a:ext cx="11765280" cy="5313950"/>
          </a:xfrm>
        </p:spPr>
        <p:txBody>
          <a:bodyPr>
            <a:normAutofit fontScale="85000" lnSpcReduction="20000"/>
          </a:bodyPr>
          <a:lstStyle/>
          <a:p>
            <a:pPr marL="0" indent="0">
              <a:spcAft>
                <a:spcPts val="1125"/>
              </a:spcAft>
              <a:buNone/>
            </a:pPr>
            <a:r>
              <a:rPr lang="en-US" b="0" i="0" dirty="0">
                <a:solidFill>
                  <a:srgbClr val="000000"/>
                </a:solidFill>
                <a:effectLst/>
                <a:latin typeface="Inter"/>
              </a:rPr>
              <a:t>Amazon EBS provides two types of volume that differ in performance characteristics and price. EBS Volume types fall into two parts:</a:t>
            </a:r>
          </a:p>
          <a:p>
            <a:pPr marL="0" indent="0">
              <a:spcAft>
                <a:spcPts val="1125"/>
              </a:spcAft>
              <a:buNone/>
            </a:pPr>
            <a:r>
              <a:rPr lang="en-US" b="0" i="0" dirty="0">
                <a:solidFill>
                  <a:srgbClr val="000000"/>
                </a:solidFill>
                <a:effectLst/>
                <a:latin typeface="Inter"/>
              </a:rPr>
              <a:t>1. SSD-backed volumes</a:t>
            </a:r>
          </a:p>
          <a:p>
            <a:pPr marL="0" indent="0">
              <a:spcAft>
                <a:spcPts val="1125"/>
              </a:spcAft>
              <a:buNone/>
            </a:pPr>
            <a:r>
              <a:rPr lang="en-US" b="0" i="0" dirty="0">
                <a:solidFill>
                  <a:srgbClr val="000000"/>
                </a:solidFill>
                <a:effectLst/>
                <a:latin typeface="Inter"/>
              </a:rPr>
              <a:t>2. HDD-backed volumes</a:t>
            </a:r>
          </a:p>
          <a:p>
            <a:pPr marL="0" indent="0">
              <a:spcAft>
                <a:spcPts val="1125"/>
              </a:spcAft>
              <a:buNone/>
            </a:pPr>
            <a:r>
              <a:rPr lang="en-US" b="1" i="0" dirty="0">
                <a:solidFill>
                  <a:srgbClr val="000000"/>
                </a:solidFill>
                <a:effectLst/>
                <a:latin typeface="Inter"/>
              </a:rPr>
              <a:t>1. SSD</a:t>
            </a:r>
          </a:p>
          <a:p>
            <a:pPr>
              <a:spcAft>
                <a:spcPts val="1125"/>
              </a:spcAft>
            </a:pPr>
            <a:r>
              <a:rPr lang="en-US" b="0" i="0" dirty="0">
                <a:solidFill>
                  <a:srgbClr val="000000"/>
                </a:solidFill>
                <a:effectLst/>
                <a:latin typeface="Inter"/>
              </a:rPr>
              <a:t>SSD stands for solid-state Drives.</a:t>
            </a:r>
          </a:p>
          <a:p>
            <a:pPr>
              <a:spcAft>
                <a:spcPts val="1125"/>
              </a:spcAft>
            </a:pPr>
            <a:r>
              <a:rPr lang="en-US" b="0" i="0" dirty="0">
                <a:solidFill>
                  <a:srgbClr val="000000"/>
                </a:solidFill>
                <a:effectLst/>
                <a:latin typeface="Inter"/>
              </a:rPr>
              <a:t>In June 2014, SSD storage was introduced.</a:t>
            </a:r>
          </a:p>
          <a:p>
            <a:pPr>
              <a:spcAft>
                <a:spcPts val="1125"/>
              </a:spcAft>
            </a:pPr>
            <a:r>
              <a:rPr lang="en-US" b="0" i="0" dirty="0">
                <a:solidFill>
                  <a:srgbClr val="000000"/>
                </a:solidFill>
                <a:effectLst/>
                <a:latin typeface="Inter"/>
              </a:rPr>
              <a:t>It is a general-purpose storage.</a:t>
            </a:r>
          </a:p>
          <a:p>
            <a:pPr>
              <a:spcAft>
                <a:spcPts val="1125"/>
              </a:spcAft>
            </a:pPr>
            <a:r>
              <a:rPr lang="en-US" b="0" i="0" dirty="0">
                <a:solidFill>
                  <a:srgbClr val="000000"/>
                </a:solidFill>
                <a:effectLst/>
                <a:latin typeface="Inter"/>
              </a:rPr>
              <a:t>It supports up to 4000 IOPS which is quite very high.</a:t>
            </a:r>
          </a:p>
          <a:p>
            <a:pPr>
              <a:spcAft>
                <a:spcPts val="1125"/>
              </a:spcAft>
            </a:pPr>
            <a:r>
              <a:rPr lang="en-US" b="0" i="0" dirty="0">
                <a:solidFill>
                  <a:srgbClr val="000000"/>
                </a:solidFill>
                <a:effectLst/>
                <a:latin typeface="Inter"/>
              </a:rPr>
              <a:t>SSD storage is very high performing, but it is quite expensive as compared to HDD (Hard Disk Drive) storage.</a:t>
            </a:r>
          </a:p>
        </p:txBody>
      </p:sp>
      <p:pic>
        <p:nvPicPr>
          <p:cNvPr id="4" name="image3.png">
            <a:extLst>
              <a:ext uri="{FF2B5EF4-FFF2-40B4-BE49-F238E27FC236}">
                <a16:creationId xmlns:a16="http://schemas.microsoft.com/office/drawing/2014/main" id="{59785DD2-E364-98CD-B2AB-E09621A024C1}"/>
              </a:ext>
            </a:extLst>
          </p:cNvPr>
          <p:cNvPicPr/>
          <p:nvPr/>
        </p:nvPicPr>
        <p:blipFill>
          <a:blip r:embed="rId2"/>
          <a:srcRect/>
          <a:stretch>
            <a:fillRect/>
          </a:stretch>
        </p:blipFill>
        <p:spPr>
          <a:xfrm>
            <a:off x="9249386" y="23860"/>
            <a:ext cx="2921635" cy="1155065"/>
          </a:xfrm>
          <a:prstGeom prst="rect">
            <a:avLst/>
          </a:prstGeom>
          <a:ln/>
        </p:spPr>
      </p:pic>
      <p:pic>
        <p:nvPicPr>
          <p:cNvPr id="6" name="Picture 5">
            <a:extLst>
              <a:ext uri="{FF2B5EF4-FFF2-40B4-BE49-F238E27FC236}">
                <a16:creationId xmlns:a16="http://schemas.microsoft.com/office/drawing/2014/main" id="{32E00791-16F1-616B-3A75-80F9C88BC8E2}"/>
              </a:ext>
            </a:extLst>
          </p:cNvPr>
          <p:cNvPicPr>
            <a:picLocks noChangeAspect="1"/>
          </p:cNvPicPr>
          <p:nvPr/>
        </p:nvPicPr>
        <p:blipFill>
          <a:blip r:embed="rId3">
            <a:extLst>
              <a:ext uri="{28A0092B-C50C-407E-A947-70E740481C1C}">
                <a14:useLocalDpi xmlns:a14="http://schemas.microsoft.com/office/drawing/2010/main" val="0"/>
              </a:ext>
            </a:extLst>
          </a:blip>
          <a:srcRect l="50000" t="29047" r="24136" b="39995"/>
          <a:stretch/>
        </p:blipFill>
        <p:spPr>
          <a:xfrm>
            <a:off x="7375232" y="2154920"/>
            <a:ext cx="4252888" cy="2919999"/>
          </a:xfrm>
          <a:prstGeom prst="rect">
            <a:avLst/>
          </a:prstGeom>
        </p:spPr>
      </p:pic>
      <p:sp>
        <p:nvSpPr>
          <p:cNvPr id="5" name="Slide Number Placeholder 4"/>
          <p:cNvSpPr>
            <a:spLocks noGrp="1"/>
          </p:cNvSpPr>
          <p:nvPr>
            <p:ph type="sldNum" sz="quarter" idx="12"/>
          </p:nvPr>
        </p:nvSpPr>
        <p:spPr/>
        <p:txBody>
          <a:bodyPr/>
          <a:lstStyle/>
          <a:p>
            <a:fld id="{2980B001-E400-4EE6-BBEB-8763B5B5593A}" type="slidenum">
              <a:rPr lang="en-IN" smtClean="0"/>
              <a:t>97</a:t>
            </a:fld>
            <a:endParaRPr lang="en-IN"/>
          </a:p>
        </p:txBody>
      </p:sp>
    </p:spTree>
    <p:extLst>
      <p:ext uri="{BB962C8B-B14F-4D97-AF65-F5344CB8AC3E}">
        <p14:creationId xmlns:p14="http://schemas.microsoft.com/office/powerpoint/2010/main" val="6076036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1AE38-98FF-BCE5-2D7F-90BFFC48B0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A5F28-99B7-8796-E3FB-760314864BA7}"/>
              </a:ext>
            </a:extLst>
          </p:cNvPr>
          <p:cNvSpPr>
            <a:spLocks noGrp="1"/>
          </p:cNvSpPr>
          <p:nvPr>
            <p:ph type="title"/>
          </p:nvPr>
        </p:nvSpPr>
        <p:spPr>
          <a:xfrm>
            <a:off x="274320" y="365125"/>
            <a:ext cx="11079480" cy="975995"/>
          </a:xfrm>
        </p:spPr>
        <p:txBody>
          <a:bodyPr>
            <a:normAutofit/>
          </a:bodyPr>
          <a:lstStyle/>
          <a:p>
            <a:r>
              <a:rPr lang="en-US" sz="4000" b="1" dirty="0"/>
              <a:t>EBS Volume Types</a:t>
            </a:r>
            <a:endParaRPr lang="en-IN" sz="4000" b="1" dirty="0"/>
          </a:p>
        </p:txBody>
      </p:sp>
      <p:sp>
        <p:nvSpPr>
          <p:cNvPr id="3" name="Content Placeholder 2">
            <a:extLst>
              <a:ext uri="{FF2B5EF4-FFF2-40B4-BE49-F238E27FC236}">
                <a16:creationId xmlns:a16="http://schemas.microsoft.com/office/drawing/2014/main" id="{FFD6EAD8-A4E2-7CFC-7BF4-F4AAE0DBB44D}"/>
              </a:ext>
            </a:extLst>
          </p:cNvPr>
          <p:cNvSpPr>
            <a:spLocks noGrp="1"/>
          </p:cNvSpPr>
          <p:nvPr>
            <p:ph idx="1"/>
          </p:nvPr>
        </p:nvSpPr>
        <p:spPr>
          <a:xfrm>
            <a:off x="274320" y="1178926"/>
            <a:ext cx="11765280" cy="5313950"/>
          </a:xfrm>
        </p:spPr>
        <p:txBody>
          <a:bodyPr>
            <a:normAutofit fontScale="55000" lnSpcReduction="20000"/>
          </a:bodyPr>
          <a:lstStyle/>
          <a:p>
            <a:pPr marL="0" indent="0">
              <a:spcAft>
                <a:spcPts val="1125"/>
              </a:spcAft>
              <a:buNone/>
            </a:pPr>
            <a:r>
              <a:rPr lang="en-US" b="0" i="0" dirty="0">
                <a:solidFill>
                  <a:srgbClr val="000000"/>
                </a:solidFill>
                <a:effectLst/>
                <a:latin typeface="Inter"/>
              </a:rPr>
              <a:t>SSD is further classified into two parts:</a:t>
            </a:r>
          </a:p>
          <a:p>
            <a:pPr>
              <a:spcAft>
                <a:spcPts val="1125"/>
              </a:spcAft>
              <a:buFont typeface="Wingdings" panose="05000000000000000000" pitchFamily="2" charset="2"/>
              <a:buChar char="Ø"/>
            </a:pPr>
            <a:r>
              <a:rPr lang="en-US" b="0" i="0" dirty="0">
                <a:solidFill>
                  <a:srgbClr val="000000"/>
                </a:solidFill>
                <a:effectLst/>
                <a:latin typeface="Inter"/>
              </a:rPr>
              <a:t>General Purpose SSD</a:t>
            </a:r>
          </a:p>
          <a:p>
            <a:pPr>
              <a:spcAft>
                <a:spcPts val="1125"/>
              </a:spcAft>
              <a:buFont typeface="Wingdings" panose="05000000000000000000" pitchFamily="2" charset="2"/>
              <a:buChar char="Ø"/>
            </a:pPr>
            <a:r>
              <a:rPr lang="en-US" b="0" i="0" dirty="0">
                <a:solidFill>
                  <a:srgbClr val="000000"/>
                </a:solidFill>
                <a:effectLst/>
                <a:latin typeface="Inter"/>
              </a:rPr>
              <a:t>Provisioned IOPS SSD</a:t>
            </a:r>
          </a:p>
          <a:p>
            <a:pPr marL="0" indent="0">
              <a:spcAft>
                <a:spcPts val="1125"/>
              </a:spcAft>
              <a:buNone/>
            </a:pPr>
            <a:r>
              <a:rPr lang="en-US" b="1" i="0" dirty="0">
                <a:solidFill>
                  <a:srgbClr val="000000"/>
                </a:solidFill>
                <a:effectLst/>
                <a:latin typeface="Inter"/>
              </a:rPr>
              <a:t>General Purpose SSD</a:t>
            </a:r>
          </a:p>
          <a:p>
            <a:pPr>
              <a:spcAft>
                <a:spcPts val="1125"/>
              </a:spcAft>
            </a:pPr>
            <a:r>
              <a:rPr lang="en-US" b="0" i="0" dirty="0">
                <a:solidFill>
                  <a:srgbClr val="000000"/>
                </a:solidFill>
                <a:effectLst/>
                <a:latin typeface="Inter"/>
              </a:rPr>
              <a:t>General Purpose SSD is also sometimes referred to as a GP2.</a:t>
            </a:r>
          </a:p>
          <a:p>
            <a:pPr>
              <a:spcAft>
                <a:spcPts val="1125"/>
              </a:spcAft>
            </a:pPr>
            <a:r>
              <a:rPr lang="en-US" b="0" i="0" dirty="0">
                <a:solidFill>
                  <a:srgbClr val="000000"/>
                </a:solidFill>
                <a:effectLst/>
                <a:latin typeface="Inter"/>
              </a:rPr>
              <a:t>It is a General-purpose SSD volume that balances both price and performance.</a:t>
            </a:r>
          </a:p>
          <a:p>
            <a:pPr marL="0" indent="0">
              <a:spcAft>
                <a:spcPts val="1125"/>
              </a:spcAft>
              <a:buNone/>
            </a:pPr>
            <a:r>
              <a:rPr lang="en-US" b="1" i="0" dirty="0">
                <a:solidFill>
                  <a:srgbClr val="000000"/>
                </a:solidFill>
                <a:effectLst/>
                <a:latin typeface="Inter"/>
              </a:rPr>
              <a:t>Provisioned IOPS SSD</a:t>
            </a:r>
          </a:p>
          <a:p>
            <a:pPr>
              <a:spcAft>
                <a:spcPts val="1125"/>
              </a:spcAft>
            </a:pPr>
            <a:r>
              <a:rPr lang="en-US" b="0" i="0" dirty="0">
                <a:solidFill>
                  <a:srgbClr val="000000"/>
                </a:solidFill>
                <a:effectLst/>
                <a:latin typeface="Inter"/>
              </a:rPr>
              <a:t>It is also referred to as IO1.</a:t>
            </a:r>
          </a:p>
          <a:p>
            <a:pPr>
              <a:spcAft>
                <a:spcPts val="1125"/>
              </a:spcAft>
            </a:pPr>
            <a:r>
              <a:rPr lang="en-US" b="0" i="0" dirty="0">
                <a:solidFill>
                  <a:srgbClr val="000000"/>
                </a:solidFill>
                <a:effectLst/>
                <a:latin typeface="Inter"/>
              </a:rPr>
              <a:t>It is mainly used for high-performance applications such as intense applications, relational databases.</a:t>
            </a:r>
          </a:p>
          <a:p>
            <a:pPr>
              <a:spcAft>
                <a:spcPts val="1125"/>
              </a:spcAft>
            </a:pPr>
            <a:r>
              <a:rPr lang="en-US" b="0" i="0" dirty="0">
                <a:solidFill>
                  <a:srgbClr val="000000"/>
                </a:solidFill>
                <a:effectLst/>
                <a:latin typeface="Inter"/>
              </a:rPr>
              <a:t>It is designed for I/O intensive applications such as large relational or NOSQL databases.</a:t>
            </a:r>
          </a:p>
          <a:p>
            <a:pPr>
              <a:spcAft>
                <a:spcPts val="1125"/>
              </a:spcAft>
            </a:pPr>
            <a:r>
              <a:rPr lang="en-US" b="0" i="0" dirty="0">
                <a:solidFill>
                  <a:srgbClr val="000000"/>
                </a:solidFill>
                <a:effectLst/>
                <a:latin typeface="Inter"/>
              </a:rPr>
              <a:t>It is used when you require more than 10,000 IOPS</a:t>
            </a:r>
          </a:p>
          <a:p>
            <a:pPr>
              <a:spcAft>
                <a:spcPts val="1125"/>
              </a:spcAft>
            </a:pPr>
            <a:r>
              <a:rPr lang="en-US" sz="3300" b="1" i="0" dirty="0">
                <a:solidFill>
                  <a:srgbClr val="000000"/>
                </a:solidFill>
                <a:effectLst/>
                <a:latin typeface="Inter"/>
              </a:rPr>
              <a:t>General Purpose SSD (gp2) volumes are cost-effective and balance performance and price, while Provisioned IOPS SSD (io1) volumes offer the highest IOPS performance and are best for demanding applications</a:t>
            </a:r>
          </a:p>
          <a:p>
            <a:pPr marL="0" indent="0">
              <a:spcAft>
                <a:spcPts val="1125"/>
              </a:spcAft>
              <a:buNone/>
            </a:pPr>
            <a:endParaRPr lang="en-US" b="0" i="0" dirty="0">
              <a:solidFill>
                <a:srgbClr val="000000"/>
              </a:solidFill>
              <a:effectLst/>
              <a:latin typeface="Inter"/>
            </a:endParaRPr>
          </a:p>
        </p:txBody>
      </p:sp>
      <p:pic>
        <p:nvPicPr>
          <p:cNvPr id="4" name="image3.png">
            <a:extLst>
              <a:ext uri="{FF2B5EF4-FFF2-40B4-BE49-F238E27FC236}">
                <a16:creationId xmlns:a16="http://schemas.microsoft.com/office/drawing/2014/main" id="{ECDF5E8E-C287-D9DA-EA38-081B5EC75786}"/>
              </a:ext>
            </a:extLst>
          </p:cNvPr>
          <p:cNvPicPr/>
          <p:nvPr/>
        </p:nvPicPr>
        <p:blipFill>
          <a:blip r:embed="rId2"/>
          <a:srcRect/>
          <a:stretch>
            <a:fillRect/>
          </a:stretch>
        </p:blipFill>
        <p:spPr>
          <a:xfrm>
            <a:off x="9249386" y="23860"/>
            <a:ext cx="2921635" cy="1155065"/>
          </a:xfrm>
          <a:prstGeom prst="rect">
            <a:avLst/>
          </a:prstGeom>
          <a:ln/>
        </p:spPr>
      </p:pic>
      <p:pic>
        <p:nvPicPr>
          <p:cNvPr id="7" name="Picture 6">
            <a:extLst>
              <a:ext uri="{FF2B5EF4-FFF2-40B4-BE49-F238E27FC236}">
                <a16:creationId xmlns:a16="http://schemas.microsoft.com/office/drawing/2014/main" id="{B7AB4BCC-69BD-6B89-FE61-7A73E374E396}"/>
              </a:ext>
            </a:extLst>
          </p:cNvPr>
          <p:cNvPicPr>
            <a:picLocks noChangeAspect="1"/>
          </p:cNvPicPr>
          <p:nvPr/>
        </p:nvPicPr>
        <p:blipFill>
          <a:blip r:embed="rId3">
            <a:extLst>
              <a:ext uri="{28A0092B-C50C-407E-A947-70E740481C1C}">
                <a14:useLocalDpi xmlns:a14="http://schemas.microsoft.com/office/drawing/2010/main" val="0"/>
              </a:ext>
            </a:extLst>
          </a:blip>
          <a:srcRect l="45250" t="31413" r="24136" b="42441"/>
          <a:stretch/>
        </p:blipFill>
        <p:spPr>
          <a:xfrm>
            <a:off x="7162800" y="1228639"/>
            <a:ext cx="3732506" cy="1792239"/>
          </a:xfrm>
          <a:prstGeom prst="rect">
            <a:avLst/>
          </a:prstGeom>
        </p:spPr>
      </p:pic>
      <p:sp>
        <p:nvSpPr>
          <p:cNvPr id="5" name="Slide Number Placeholder 4"/>
          <p:cNvSpPr>
            <a:spLocks noGrp="1"/>
          </p:cNvSpPr>
          <p:nvPr>
            <p:ph type="sldNum" sz="quarter" idx="12"/>
          </p:nvPr>
        </p:nvSpPr>
        <p:spPr/>
        <p:txBody>
          <a:bodyPr/>
          <a:lstStyle/>
          <a:p>
            <a:fld id="{2980B001-E400-4EE6-BBEB-8763B5B5593A}" type="slidenum">
              <a:rPr lang="en-IN" smtClean="0"/>
              <a:t>98</a:t>
            </a:fld>
            <a:endParaRPr lang="en-IN"/>
          </a:p>
        </p:txBody>
      </p:sp>
    </p:spTree>
    <p:extLst>
      <p:ext uri="{BB962C8B-B14F-4D97-AF65-F5344CB8AC3E}">
        <p14:creationId xmlns:p14="http://schemas.microsoft.com/office/powerpoint/2010/main" val="17494627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B8D0-F2FB-A071-A009-F38A9526D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407E9-DDAD-E556-2B80-D68FD2BD2EC1}"/>
              </a:ext>
            </a:extLst>
          </p:cNvPr>
          <p:cNvSpPr>
            <a:spLocks noGrp="1"/>
          </p:cNvSpPr>
          <p:nvPr>
            <p:ph type="title"/>
          </p:nvPr>
        </p:nvSpPr>
        <p:spPr>
          <a:xfrm>
            <a:off x="274320" y="365125"/>
            <a:ext cx="11079480" cy="975995"/>
          </a:xfrm>
        </p:spPr>
        <p:txBody>
          <a:bodyPr>
            <a:normAutofit/>
          </a:bodyPr>
          <a:lstStyle/>
          <a:p>
            <a:r>
              <a:rPr lang="en-US" sz="4000" b="1" dirty="0"/>
              <a:t>EBS Volume Types</a:t>
            </a:r>
            <a:endParaRPr lang="en-IN" sz="4000" b="1" dirty="0"/>
          </a:p>
        </p:txBody>
      </p:sp>
      <p:sp>
        <p:nvSpPr>
          <p:cNvPr id="3" name="Content Placeholder 2">
            <a:extLst>
              <a:ext uri="{FF2B5EF4-FFF2-40B4-BE49-F238E27FC236}">
                <a16:creationId xmlns:a16="http://schemas.microsoft.com/office/drawing/2014/main" id="{3BD7C59E-F97F-BF0C-40DC-6B862E6E332E}"/>
              </a:ext>
            </a:extLst>
          </p:cNvPr>
          <p:cNvSpPr>
            <a:spLocks noGrp="1"/>
          </p:cNvSpPr>
          <p:nvPr>
            <p:ph idx="1"/>
          </p:nvPr>
        </p:nvSpPr>
        <p:spPr>
          <a:xfrm>
            <a:off x="274320" y="1178926"/>
            <a:ext cx="11765280" cy="5313950"/>
          </a:xfrm>
        </p:spPr>
        <p:txBody>
          <a:bodyPr>
            <a:normAutofit/>
          </a:bodyPr>
          <a:lstStyle/>
          <a:p>
            <a:pPr marL="0" indent="0">
              <a:spcAft>
                <a:spcPts val="1125"/>
              </a:spcAft>
              <a:buNone/>
            </a:pPr>
            <a:r>
              <a:rPr lang="en-US" b="1" i="0" dirty="0">
                <a:solidFill>
                  <a:srgbClr val="000000"/>
                </a:solidFill>
                <a:effectLst/>
                <a:latin typeface="Inter"/>
              </a:rPr>
              <a:t>2. HDD</a:t>
            </a:r>
          </a:p>
          <a:p>
            <a:pPr>
              <a:spcAft>
                <a:spcPts val="1125"/>
              </a:spcAft>
            </a:pPr>
            <a:r>
              <a:rPr lang="en-US" i="0" dirty="0">
                <a:solidFill>
                  <a:srgbClr val="000000"/>
                </a:solidFill>
                <a:effectLst/>
                <a:latin typeface="Inter"/>
              </a:rPr>
              <a:t>It stands for Hard Disk Drive.</a:t>
            </a:r>
          </a:p>
          <a:p>
            <a:pPr>
              <a:spcAft>
                <a:spcPts val="1125"/>
              </a:spcAft>
            </a:pPr>
            <a:r>
              <a:rPr lang="en-US" i="0" dirty="0">
                <a:solidFill>
                  <a:srgbClr val="000000"/>
                </a:solidFill>
                <a:effectLst/>
                <a:latin typeface="Inter"/>
              </a:rPr>
              <a:t>HDD based storage was introduced in 2008.</a:t>
            </a:r>
          </a:p>
          <a:p>
            <a:pPr>
              <a:spcAft>
                <a:spcPts val="1125"/>
              </a:spcAft>
            </a:pPr>
            <a:r>
              <a:rPr lang="en-US" i="0" dirty="0">
                <a:solidFill>
                  <a:srgbClr val="000000"/>
                </a:solidFill>
                <a:effectLst/>
                <a:latin typeface="Inter"/>
              </a:rPr>
              <a:t>The size of the HDD based storage could be between 1 GB to 1TB.</a:t>
            </a:r>
          </a:p>
          <a:p>
            <a:pPr>
              <a:spcAft>
                <a:spcPts val="1125"/>
              </a:spcAft>
            </a:pPr>
            <a:r>
              <a:rPr lang="en-US" i="0" dirty="0">
                <a:solidFill>
                  <a:srgbClr val="000000"/>
                </a:solidFill>
                <a:effectLst/>
                <a:latin typeface="Inter"/>
              </a:rPr>
              <a:t>It can support up to 100 IOPS which is very low</a:t>
            </a:r>
          </a:p>
        </p:txBody>
      </p:sp>
      <p:pic>
        <p:nvPicPr>
          <p:cNvPr id="4" name="image3.png">
            <a:extLst>
              <a:ext uri="{FF2B5EF4-FFF2-40B4-BE49-F238E27FC236}">
                <a16:creationId xmlns:a16="http://schemas.microsoft.com/office/drawing/2014/main" id="{E9712657-05BA-8DE0-95D6-58B04AD6BD32}"/>
              </a:ext>
            </a:extLst>
          </p:cNvPr>
          <p:cNvPicPr/>
          <p:nvPr/>
        </p:nvPicPr>
        <p:blipFill>
          <a:blip r:embed="rId2"/>
          <a:srcRect/>
          <a:stretch>
            <a:fillRect/>
          </a:stretch>
        </p:blipFill>
        <p:spPr>
          <a:xfrm>
            <a:off x="9249386" y="23860"/>
            <a:ext cx="2921635" cy="1155065"/>
          </a:xfrm>
          <a:prstGeom prst="rect">
            <a:avLst/>
          </a:prstGeom>
          <a:ln/>
        </p:spPr>
      </p:pic>
      <p:pic>
        <p:nvPicPr>
          <p:cNvPr id="6" name="Picture 5">
            <a:extLst>
              <a:ext uri="{FF2B5EF4-FFF2-40B4-BE49-F238E27FC236}">
                <a16:creationId xmlns:a16="http://schemas.microsoft.com/office/drawing/2014/main" id="{E1B55B90-F07E-096E-3D7B-809EED2DFC85}"/>
              </a:ext>
            </a:extLst>
          </p:cNvPr>
          <p:cNvPicPr>
            <a:picLocks noChangeAspect="1"/>
          </p:cNvPicPr>
          <p:nvPr/>
        </p:nvPicPr>
        <p:blipFill>
          <a:blip r:embed="rId3">
            <a:extLst>
              <a:ext uri="{28A0092B-C50C-407E-A947-70E740481C1C}">
                <a14:useLocalDpi xmlns:a14="http://schemas.microsoft.com/office/drawing/2010/main" val="0"/>
              </a:ext>
            </a:extLst>
          </a:blip>
          <a:srcRect l="19000" t="31413" r="38875" b="39551"/>
          <a:stretch/>
        </p:blipFill>
        <p:spPr>
          <a:xfrm>
            <a:off x="6324600" y="4502516"/>
            <a:ext cx="5135880" cy="1990359"/>
          </a:xfrm>
          <a:prstGeom prst="rect">
            <a:avLst/>
          </a:prstGeom>
        </p:spPr>
      </p:pic>
      <p:sp>
        <p:nvSpPr>
          <p:cNvPr id="5" name="Slide Number Placeholder 4"/>
          <p:cNvSpPr>
            <a:spLocks noGrp="1"/>
          </p:cNvSpPr>
          <p:nvPr>
            <p:ph type="sldNum" sz="quarter" idx="12"/>
          </p:nvPr>
        </p:nvSpPr>
        <p:spPr/>
        <p:txBody>
          <a:bodyPr/>
          <a:lstStyle/>
          <a:p>
            <a:fld id="{2980B001-E400-4EE6-BBEB-8763B5B5593A}" type="slidenum">
              <a:rPr lang="en-IN" smtClean="0"/>
              <a:t>99</a:t>
            </a:fld>
            <a:endParaRPr lang="en-IN"/>
          </a:p>
        </p:txBody>
      </p:sp>
    </p:spTree>
    <p:extLst>
      <p:ext uri="{BB962C8B-B14F-4D97-AF65-F5344CB8AC3E}">
        <p14:creationId xmlns:p14="http://schemas.microsoft.com/office/powerpoint/2010/main" val="589574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3389</TotalTime>
  <Words>10347</Words>
  <Application>Microsoft Office PowerPoint</Application>
  <PresentationFormat>Widescreen</PresentationFormat>
  <Paragraphs>705</Paragraphs>
  <Slides>114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114</vt:i4>
      </vt:variant>
    </vt:vector>
  </HeadingPairs>
  <TitlesOfParts>
    <vt:vector size="124" baseType="lpstr">
      <vt:lpstr>Amazon Ember</vt:lpstr>
      <vt:lpstr>AmazonEmber</vt:lpstr>
      <vt:lpstr>Arial</vt:lpstr>
      <vt:lpstr>Calibri</vt:lpstr>
      <vt:lpstr>Calibri Light</vt:lpstr>
      <vt:lpstr>Geist-Regular</vt:lpstr>
      <vt:lpstr>Inter</vt:lpstr>
      <vt:lpstr>sofia-pro</vt:lpstr>
      <vt:lpstr>Wingdings</vt:lpstr>
      <vt:lpstr>Office Theme</vt:lpstr>
      <vt:lpstr>AWS Solution Architect (UNIT-2:Compute &amp; Storage)</vt:lpstr>
      <vt:lpstr>CONTENTS</vt:lpstr>
      <vt:lpstr>Amazon EC2 (Elastic Compute Cloud)</vt:lpstr>
      <vt:lpstr>Use Cases of Amazon EC2 (Elastic Compute Cloud)</vt:lpstr>
      <vt:lpstr>PowerPoint Presentation</vt:lpstr>
      <vt:lpstr>PowerPoint Presentation</vt:lpstr>
      <vt:lpstr>PowerPoint Presentation</vt:lpstr>
      <vt:lpstr>PowerPoint Presentation</vt:lpstr>
      <vt:lpstr>PowerPoint Presentation</vt:lpstr>
      <vt:lpstr>AWS EC2 Instance Types</vt:lpstr>
      <vt:lpstr>AWS EC2 Instance Types</vt:lpstr>
      <vt:lpstr>AWS EC2 Instance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of AWS EC2 (Elastic Compute Cloud)</vt:lpstr>
      <vt:lpstr>Features of AWS EC2 (Elastic Compute Cloud)</vt:lpstr>
      <vt:lpstr>Features of AWS EC2 (Elastic Compute Cloud)</vt:lpstr>
      <vt:lpstr>Features of AWS EC2 (Elastic Compute Cloud)</vt:lpstr>
      <vt:lpstr>EC2 Pricing Models</vt:lpstr>
      <vt:lpstr>EC2 Pricing Models</vt:lpstr>
      <vt:lpstr>EC2 Pricing Models</vt:lpstr>
      <vt:lpstr>Key Components Of Amazon EC2 Costs</vt:lpstr>
      <vt:lpstr>Key Components Of Amazon EC2 Costs</vt:lpstr>
      <vt:lpstr>AWS Elastic IP Addresses</vt:lpstr>
      <vt:lpstr>Working of AWS Elastic IP</vt:lpstr>
      <vt:lpstr>Working of AWS Elastic IP</vt:lpstr>
      <vt:lpstr>Features of AWS Elastic IP</vt:lpstr>
      <vt:lpstr>Features of AWS Elastic IP</vt:lpstr>
      <vt:lpstr>AWS Elastic Beanstalk</vt:lpstr>
      <vt:lpstr>How Elastic Beanstalk Works ?</vt:lpstr>
      <vt:lpstr>PowerPoint Presentation</vt:lpstr>
      <vt:lpstr>PowerPoint Presentation</vt:lpstr>
      <vt:lpstr>PowerPoint Presentation</vt:lpstr>
      <vt:lpstr>PowerPoint Presentation</vt:lpstr>
      <vt:lpstr>PowerPoint Presentation</vt:lpstr>
      <vt:lpstr>How Elastic Beanstalk Works ?</vt:lpstr>
      <vt:lpstr>How Elastic Beanstalk Works ?</vt:lpstr>
      <vt:lpstr>PowerPoint Presentation</vt:lpstr>
      <vt:lpstr>PowerPoint Presentation</vt:lpstr>
      <vt:lpstr>PowerPoint Presentation</vt:lpstr>
      <vt:lpstr>Elastic Beanstalk Features</vt:lpstr>
      <vt:lpstr>AWS Fargate</vt:lpstr>
      <vt:lpstr>AWS Fargate</vt:lpstr>
      <vt:lpstr>AWS Fargate</vt:lpstr>
      <vt:lpstr>AWS Fargate</vt:lpstr>
      <vt:lpstr>How AWS Fargate Works?</vt:lpstr>
      <vt:lpstr>Components Of AWS Fargate</vt:lpstr>
      <vt:lpstr>Amazon Elastic Container Service (ECS)</vt:lpstr>
      <vt:lpstr>Amazon Elastic Container Service (ECS)</vt:lpstr>
      <vt:lpstr>Amazon Elastic Container Service (ECS)</vt:lpstr>
      <vt:lpstr>Amazon Elastic Container Service (ECS)</vt:lpstr>
      <vt:lpstr>How Elastic Container Service Works?</vt:lpstr>
      <vt:lpstr>How Elastic Container Service Works?</vt:lpstr>
      <vt:lpstr>Features of ECS</vt:lpstr>
      <vt:lpstr>Advantages of ECS</vt:lpstr>
      <vt:lpstr>Amazon Elastic Kubernetes Service(EKS)</vt:lpstr>
      <vt:lpstr>Benefits of Amazon EKS</vt:lpstr>
      <vt:lpstr>Features of AWS EKS</vt:lpstr>
      <vt:lpstr>Features of AWS EKS</vt:lpstr>
      <vt:lpstr>AWS Storage Services</vt:lpstr>
      <vt:lpstr>AWS Storage Services</vt:lpstr>
      <vt:lpstr>AWS Storage Services</vt:lpstr>
      <vt:lpstr>AWS Storage Services</vt:lpstr>
      <vt:lpstr>AWS Storage Services</vt:lpstr>
      <vt:lpstr>AWS Storage Services</vt:lpstr>
      <vt:lpstr>AWS Storage Services</vt:lpstr>
      <vt:lpstr>AWS Storage Services</vt:lpstr>
      <vt:lpstr>AWS Storage Services</vt:lpstr>
      <vt:lpstr>AWS Simple Storage Services</vt:lpstr>
      <vt:lpstr>What is Amazon S3 Used for?</vt:lpstr>
      <vt:lpstr>Amazon S3 Storage Classes</vt:lpstr>
      <vt:lpstr>Amazon S3 Storage Classes</vt:lpstr>
      <vt:lpstr>Amazon S3 Storage Classes</vt:lpstr>
      <vt:lpstr>Amazon S3 Storage Classes</vt:lpstr>
      <vt:lpstr>Amazon S3 Storage Classes</vt:lpstr>
      <vt:lpstr>Amazon S3 Storage Classes</vt:lpstr>
      <vt:lpstr>Amazon S3 Storage Classes</vt:lpstr>
      <vt:lpstr>Amazon S3 Storage Classes</vt:lpstr>
      <vt:lpstr>Amazon S3 Storage Classes</vt:lpstr>
      <vt:lpstr>Amazon S3 Storage Classes</vt:lpstr>
      <vt:lpstr>Amazon S3 Storage Classes</vt:lpstr>
      <vt:lpstr>Amazon S3 Storage Classes</vt:lpstr>
      <vt:lpstr>S3 Lifecycle Policy</vt:lpstr>
      <vt:lpstr>S3 Lifecycle Policy</vt:lpstr>
      <vt:lpstr>S3 Lifecycle Policy</vt:lpstr>
      <vt:lpstr>Benefits of Implementing Lifecycle Policies</vt:lpstr>
      <vt:lpstr>S3 Lifecycle Policy Examples</vt:lpstr>
      <vt:lpstr>Amazon EBS (Elastic Block Store)</vt:lpstr>
      <vt:lpstr>EBS Volume Types</vt:lpstr>
      <vt:lpstr>EBS Volume Types</vt:lpstr>
      <vt:lpstr>EBS Volume Types</vt:lpstr>
      <vt:lpstr>EBS Volume Types</vt:lpstr>
      <vt:lpstr>EBS Volume Types</vt:lpstr>
      <vt:lpstr>EBS Volume Types</vt:lpstr>
      <vt:lpstr> Amazon Glacier</vt:lpstr>
      <vt:lpstr> Amazon Glacier</vt:lpstr>
      <vt:lpstr> What are the benefits of Amazon Glacier?</vt:lpstr>
      <vt:lpstr>Glacier vs. Amazon S3</vt:lpstr>
      <vt:lpstr>Glacier vs. Amazon S3</vt:lpstr>
      <vt:lpstr>Amazon Elastic File System(EFS)</vt:lpstr>
      <vt:lpstr>Amazon Elastic File System(EFS)</vt:lpstr>
      <vt:lpstr>Amazon Elastic File System(EFS)</vt:lpstr>
      <vt:lpstr>How Does EFS Work?</vt:lpstr>
      <vt:lpstr>Different Storage Classes in AWS EFS</vt:lpstr>
      <vt:lpstr>Use Cases Of EFS</vt:lpstr>
      <vt:lpstr>When To Choose Amazon EFS?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Solution Architect (UNIT-2:Compute &amp; Storage)</dc:title>
  <dc:creator>Munsifa Khan</dc:creator>
  <cp:lastModifiedBy>Munsifa Firdaus  Khan</cp:lastModifiedBy>
  <cp:revision>246</cp:revision>
  <dcterms:created xsi:type="dcterms:W3CDTF">2025-02-03T08:00:00Z</dcterms:created>
  <dcterms:modified xsi:type="dcterms:W3CDTF">2025-07-14T16:45:53Z</dcterms:modified>
</cp:coreProperties>
</file>